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7" r:id="rId2"/>
    <p:sldId id="341" r:id="rId3"/>
    <p:sldId id="283" r:id="rId4"/>
    <p:sldId id="260" r:id="rId5"/>
    <p:sldId id="342" r:id="rId6"/>
    <p:sldId id="318" r:id="rId7"/>
    <p:sldId id="317" r:id="rId8"/>
    <p:sldId id="319" r:id="rId9"/>
    <p:sldId id="320" r:id="rId10"/>
    <p:sldId id="322" r:id="rId11"/>
    <p:sldId id="321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03" r:id="rId20"/>
    <p:sldId id="330" r:id="rId21"/>
    <p:sldId id="331" r:id="rId22"/>
    <p:sldId id="332" r:id="rId23"/>
    <p:sldId id="334" r:id="rId24"/>
    <p:sldId id="337" r:id="rId25"/>
    <p:sldId id="333" r:id="rId26"/>
    <p:sldId id="335" r:id="rId27"/>
    <p:sldId id="336" r:id="rId28"/>
    <p:sldId id="338" r:id="rId29"/>
    <p:sldId id="314" r:id="rId30"/>
    <p:sldId id="315" r:id="rId31"/>
    <p:sldId id="316" r:id="rId32"/>
    <p:sldId id="268" r:id="rId33"/>
    <p:sldId id="269" r:id="rId34"/>
    <p:sldId id="287" r:id="rId35"/>
    <p:sldId id="270" r:id="rId36"/>
    <p:sldId id="271" r:id="rId37"/>
    <p:sldId id="273" r:id="rId38"/>
    <p:sldId id="285" r:id="rId39"/>
    <p:sldId id="274" r:id="rId40"/>
    <p:sldId id="343" r:id="rId41"/>
    <p:sldId id="275" r:id="rId42"/>
    <p:sldId id="276" r:id="rId43"/>
    <p:sldId id="344" r:id="rId44"/>
    <p:sldId id="345" r:id="rId45"/>
    <p:sldId id="277" r:id="rId46"/>
    <p:sldId id="278" r:id="rId47"/>
    <p:sldId id="286" r:id="rId48"/>
    <p:sldId id="279" r:id="rId49"/>
    <p:sldId id="346" r:id="rId50"/>
    <p:sldId id="280" r:id="rId51"/>
    <p:sldId id="281" r:id="rId52"/>
    <p:sldId id="282" r:id="rId53"/>
    <p:sldId id="272" r:id="rId54"/>
    <p:sldId id="347" r:id="rId55"/>
    <p:sldId id="340" r:id="rId5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C398D19-2D7B-B343-912A-C04C2C0BC962}">
          <p14:sldIdLst>
            <p14:sldId id="257"/>
            <p14:sldId id="341"/>
            <p14:sldId id="283"/>
          </p14:sldIdLst>
        </p14:section>
        <p14:section name="HelloWorld" id="{F922FA27-E20B-F84B-B90E-D7C8599FC41F}">
          <p14:sldIdLst>
            <p14:sldId id="260"/>
            <p14:sldId id="342"/>
            <p14:sldId id="318"/>
            <p14:sldId id="317"/>
            <p14:sldId id="319"/>
            <p14:sldId id="320"/>
            <p14:sldId id="322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03"/>
            <p14:sldId id="330"/>
            <p14:sldId id="331"/>
            <p14:sldId id="332"/>
            <p14:sldId id="334"/>
            <p14:sldId id="337"/>
            <p14:sldId id="333"/>
            <p14:sldId id="335"/>
            <p14:sldId id="336"/>
            <p14:sldId id="338"/>
            <p14:sldId id="314"/>
            <p14:sldId id="315"/>
            <p14:sldId id="316"/>
          </p14:sldIdLst>
        </p14:section>
        <p14:section name="チャット(GET, POST)" id="{E516D946-E86D-E949-8C7C-EDE0C065DA50}">
          <p14:sldIdLst>
            <p14:sldId id="268"/>
            <p14:sldId id="269"/>
            <p14:sldId id="287"/>
            <p14:sldId id="270"/>
            <p14:sldId id="271"/>
            <p14:sldId id="273"/>
            <p14:sldId id="285"/>
            <p14:sldId id="274"/>
            <p14:sldId id="343"/>
            <p14:sldId id="275"/>
            <p14:sldId id="276"/>
            <p14:sldId id="344"/>
            <p14:sldId id="345"/>
            <p14:sldId id="277"/>
            <p14:sldId id="278"/>
            <p14:sldId id="286"/>
            <p14:sldId id="279"/>
            <p14:sldId id="346"/>
            <p14:sldId id="280"/>
            <p14:sldId id="281"/>
            <p14:sldId id="282"/>
            <p14:sldId id="272"/>
            <p14:sldId id="347"/>
            <p14:sldId id="34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9" autoAdjust="0"/>
    <p:restoredTop sz="99546" autoAdjust="0"/>
  </p:normalViewPr>
  <p:slideViewPr>
    <p:cSldViewPr snapToGrid="0" snapToObjects="1">
      <p:cViewPr varScale="1">
        <p:scale>
          <a:sx n="117" d="100"/>
          <a:sy n="117" d="100"/>
        </p:scale>
        <p:origin x="-12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3D5-67AE-3A42-9A26-CFD666EF9146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56E6B-0E19-024B-823F-31D2ED8A6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8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83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804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画像</a:t>
            </a:r>
            <a:r>
              <a:rPr kumimoji="1" lang="ja-JP" altLang="en-US" dirty="0"/>
              <a:t>はurlを指定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16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737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804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95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955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1</a:t>
            </a:r>
            <a:r>
              <a:rPr kumimoji="1" lang="ja-JP" altLang="en-US" dirty="0"/>
              <a:t>, 2は提出して</a:t>
            </a:r>
            <a:r>
              <a:rPr kumimoji="1" lang="ja-JP" altLang="en-US" dirty="0" smtClean="0"/>
              <a:t>ください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82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524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5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会議メモ (2015/05/13 19:47) -----</a:t>
            </a:r>
          </a:p>
          <a:p>
            <a:r>
              <a:rPr kumimoji="1" lang="ja-JP" altLang="en-US"/>
              <a:t>歴史の3番目と4番目が簡単に作れる</a:t>
            </a:r>
          </a:p>
          <a:p>
            <a:r>
              <a:rPr kumimoji="1" lang="ja-JP" altLang="en-US"/>
              <a:t>-&gt; production-grade</a:t>
            </a:r>
          </a:p>
          <a:p>
            <a:endParaRPr kumimoji="1" lang="ja-JP" altLang="en-US"/>
          </a:p>
          <a:p>
            <a:r>
              <a:rPr kumimoji="1" lang="ja-JP" altLang="en-US"/>
              <a:t>スタンドアロン</a:t>
            </a:r>
          </a:p>
          <a:p>
            <a:r>
              <a:rPr kumimoji="1" lang="ja-JP" altLang="en-US"/>
              <a:t>-&gt;手元で動きます</a:t>
            </a:r>
          </a:p>
          <a:p>
            <a:endParaRPr kumimoji="1" lang="ja-JP" altLang="en-US"/>
          </a:p>
          <a:p>
            <a:r>
              <a:rPr kumimoji="1" lang="ja-JP" altLang="en-US"/>
              <a:t>今Javaで一番シンプルWEB APPが作れます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74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22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53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9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9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6E6B-0E19-024B-823F-31D2ED8A6DF9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73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28600" y="2889250"/>
            <a:ext cx="4343400" cy="201613"/>
          </a:xfrm>
          <a:prstGeom prst="rect">
            <a:avLst/>
          </a:prstGeom>
          <a:solidFill>
            <a:srgbClr val="F59D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572000" y="2889250"/>
            <a:ext cx="4267200" cy="201613"/>
          </a:xfrm>
          <a:prstGeom prst="rect">
            <a:avLst/>
          </a:prstGeom>
          <a:solidFill>
            <a:srgbClr val="2D97D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atWar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5507038"/>
            <a:ext cx="202406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35613"/>
            <a:ext cx="7772400" cy="1877437"/>
          </a:xfrm>
        </p:spPr>
        <p:txBody>
          <a:bodyPr>
            <a:normAutofit/>
          </a:bodyPr>
          <a:lstStyle>
            <a:lvl1pPr algn="ctr">
              <a:defRPr sz="58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3608" y="3270250"/>
            <a:ext cx="7056784" cy="2209800"/>
          </a:xfrm>
        </p:spPr>
        <p:txBody>
          <a:bodyPr>
            <a:normAutofit/>
          </a:bodyPr>
          <a:lstStyle>
            <a:lvl1pPr marL="0" indent="0" algn="ctr">
              <a:buFont typeface="Wingdings" pitchFamily="2" charset="2"/>
              <a:buNone/>
              <a:defRPr sz="3000" b="0"/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7" name="日付プレースホルダ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8" name="スライド番号プレースホルダ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フッター プレースホルダ 2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6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6" name="スライド番号プレースホルダ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42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6588125" y="276225"/>
            <a:ext cx="0" cy="5472113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6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47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6" name="スライド番号プレースホルダ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19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1" cap="none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5" name="スライド番号プレースホル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フッター プレースホル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2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7" name="スライド番号プレースホル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フッター プレースホルダ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05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9" name="スライド番号プレースホルダ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フッター プレースホルダ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1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2D97D3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4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5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4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3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フッター プレースホル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84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6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00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  <p:sp>
        <p:nvSpPr>
          <p:cNvPr id="6" name="スライド番号プレースホル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0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1275" y="6465888"/>
            <a:ext cx="34639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solidFill>
                  <a:srgbClr val="898989"/>
                </a:solidFill>
                <a:latin typeface="メイリオ" charset="0"/>
                <a:ea typeface="メイリオ" charset="0"/>
                <a:cs typeface="メイリオ" charset="0"/>
              </a:defRPr>
            </a:lvl1pPr>
          </a:lstStyle>
          <a:p>
            <a:endParaRPr kumimoji="1" lang="ja-JP" alt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1175" y="6465888"/>
            <a:ext cx="555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メイリオ" charset="0"/>
                <a:ea typeface="メイリオ" charset="0"/>
                <a:cs typeface="メイリオ" charset="0"/>
              </a:defRPr>
            </a:lvl1pPr>
          </a:lstStyle>
          <a:p>
            <a:fld id="{234D5D83-D14B-FF4E-9F62-88EAFC7BE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030" name="グループ化 10"/>
          <p:cNvGrpSpPr>
            <a:grpSpLocks/>
          </p:cNvGrpSpPr>
          <p:nvPr/>
        </p:nvGrpSpPr>
        <p:grpSpPr bwMode="auto">
          <a:xfrm>
            <a:off x="0" y="0"/>
            <a:ext cx="2557463" cy="6858000"/>
            <a:chOff x="0" y="0"/>
            <a:chExt cx="2556949" cy="6858000"/>
          </a:xfrm>
        </p:grpSpPr>
        <p:pic>
          <p:nvPicPr>
            <p:cNvPr id="1032" name="Picture 2" descr="atWare 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6381750"/>
              <a:ext cx="2161413" cy="282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228554" cy="3429000"/>
            </a:xfrm>
            <a:prstGeom prst="rect">
              <a:avLst/>
            </a:prstGeom>
            <a:solidFill>
              <a:srgbClr val="F59D1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ja-JP" sz="2400">
                <a:latin typeface="メイリオ" pitchFamily="50" charset="-128"/>
                <a:ea typeface="+mn-ea"/>
                <a:cs typeface="+mn-cs"/>
              </a:endParaRPr>
            </a:p>
          </p:txBody>
        </p:sp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0" y="3429000"/>
              <a:ext cx="228554" cy="3429000"/>
            </a:xfrm>
            <a:prstGeom prst="rect">
              <a:avLst/>
            </a:prstGeom>
            <a:solidFill>
              <a:srgbClr val="2D97D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ja-JP" sz="2400">
                <a:latin typeface="メイリオ" pitchFamily="50" charset="-128"/>
                <a:ea typeface="+mn-ea"/>
                <a:cs typeface="+mn-cs"/>
              </a:endParaRPr>
            </a:p>
          </p:txBody>
        </p:sp>
      </p:grpSp>
      <p:sp>
        <p:nvSpPr>
          <p:cNvPr id="10" name="日付プレースホルダ 9"/>
          <p:cNvSpPr>
            <a:spLocks noGrp="1"/>
          </p:cNvSpPr>
          <p:nvPr>
            <p:ph type="dt" sz="half" idx="2"/>
          </p:nvPr>
        </p:nvSpPr>
        <p:spPr>
          <a:xfrm>
            <a:off x="2700338" y="6465888"/>
            <a:ext cx="1092200" cy="276225"/>
          </a:xfrm>
          <a:prstGeom prst="rect">
            <a:avLst/>
          </a:prstGeom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1200">
                <a:solidFill>
                  <a:srgbClr val="898989"/>
                </a:solidFill>
                <a:latin typeface="メイリオ" charset="0"/>
                <a:ea typeface="メイリオ" charset="0"/>
                <a:cs typeface="メイリオ" charset="0"/>
              </a:defRPr>
            </a:lvl1pPr>
          </a:lstStyle>
          <a:p>
            <a:fld id="{511EF7D8-1CF9-C24F-86D4-D2FBAB1B43B3}" type="datetimeFigureOut">
              <a:rPr kumimoji="1" lang="ja-JP" altLang="en-US" smtClean="0"/>
              <a:t>2015/05/14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F59D1C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p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p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charset="0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D97D3"/>
        </a:buClr>
        <a:buFont typeface="Wingdings" pitchFamily="2" charset="2"/>
        <a:buChar char="§"/>
        <a:defRPr kumimoji="1" b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ojects.spring.io/spring-boo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-boot/docs/current/reference/htmlsingle/" TargetMode="External"/><Relationship Id="rId4" Type="http://schemas.openxmlformats.org/officeDocument/2006/relationships/hyperlink" Target="http://docs.spring.io/spring/docs/current/spring-framework-reference/html/mvc.html" TargetMode="External"/><Relationship Id="rId5" Type="http://schemas.openxmlformats.org/officeDocument/2006/relationships/hyperlink" Target="http://www.thymeleaf.org/doc/tutorials/2.1/usingthymeleaf_j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cebook4j.org/ja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 </a:t>
            </a:r>
            <a:r>
              <a:rPr lang="ja-JP" altLang="en-US" dirty="0" smtClean="0"/>
              <a:t>いまどき</a:t>
            </a:r>
            <a:r>
              <a:rPr lang="en-US" altLang="ja-JP" dirty="0" smtClean="0"/>
              <a:t>WEB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GEEKSCHOOL</a:t>
            </a:r>
          </a:p>
          <a:p>
            <a:r>
              <a:rPr lang="en-US" altLang="ja-JP" dirty="0" smtClean="0"/>
              <a:t>2015/05/14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4857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変更せずに</a:t>
            </a:r>
            <a:r>
              <a:rPr lang="en-US" altLang="ja-JP" dirty="0" smtClean="0"/>
              <a:t>Next</a:t>
            </a:r>
            <a:r>
              <a:rPr lang="ja-JP" altLang="en-US" dirty="0" smtClean="0"/>
              <a:t>ボタン</a:t>
            </a:r>
            <a:endParaRPr kumimoji="1" lang="ja-JP" altLang="en-US" dirty="0"/>
          </a:p>
        </p:txBody>
      </p:sp>
      <p:pic>
        <p:nvPicPr>
          <p:cNvPr id="5" name="図 4" descr="create-project-maven-archety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0" y="2203898"/>
            <a:ext cx="7854950" cy="46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7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</a:t>
            </a:r>
            <a:r>
              <a:rPr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Group Id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jp.geekschool</a:t>
            </a:r>
            <a:endParaRPr kumimoji="1" lang="en-US" altLang="ja-JP" dirty="0" smtClean="0"/>
          </a:p>
          <a:p>
            <a:r>
              <a:rPr lang="en-US" altLang="ja-JP" dirty="0" smtClean="0"/>
              <a:t>Artifact Id</a:t>
            </a:r>
            <a:r>
              <a:rPr lang="ja-JP" altLang="en-US" dirty="0" smtClean="0"/>
              <a:t>：</a:t>
            </a:r>
            <a:r>
              <a:rPr lang="en-US" altLang="ja-JP" dirty="0" err="1" smtClean="0"/>
              <a:t>helloworld</a:t>
            </a:r>
            <a:endParaRPr kumimoji="1" lang="ja-JP" altLang="en-US" dirty="0"/>
          </a:p>
        </p:txBody>
      </p:sp>
      <p:pic>
        <p:nvPicPr>
          <p:cNvPr id="5" name="図 4" descr="create-project-maven-archetype-pa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2670826"/>
            <a:ext cx="7778750" cy="41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プロジェクト作成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終了</a:t>
            </a:r>
            <a:endParaRPr kumimoji="1" lang="ja-JP" altLang="en-US" dirty="0"/>
          </a:p>
        </p:txBody>
      </p:sp>
      <p:pic>
        <p:nvPicPr>
          <p:cNvPr id="5" name="図 4" descr="create-project-fini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61" y="1708247"/>
            <a:ext cx="5863819" cy="429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367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pom</a:t>
            </a:r>
            <a:r>
              <a:rPr kumimoji="1" lang="ja-JP" altLang="en-US" dirty="0" smtClean="0"/>
              <a:t>修正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作成したプロジェクトの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ja-JP" dirty="0"/>
              <a:t>　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Maven Dependencies</a:t>
            </a:r>
            <a:r>
              <a:rPr kumimoji="1" lang="ja-JP" altLang="en-US" dirty="0" smtClean="0"/>
              <a:t>」を確認して下さい</a:t>
            </a:r>
            <a:endParaRPr kumimoji="1" lang="en-US" altLang="ja-JP" dirty="0" smtClean="0"/>
          </a:p>
        </p:txBody>
      </p:sp>
      <p:pic>
        <p:nvPicPr>
          <p:cNvPr id="5" name="図 4" descr="project-mav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13" y="2683943"/>
            <a:ext cx="3781491" cy="33215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03592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pom</a:t>
            </a:r>
            <a:r>
              <a:rPr kumimoji="1" lang="ja-JP" altLang="en-US" dirty="0" smtClean="0"/>
              <a:t>修正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Spring Boot</a:t>
            </a:r>
            <a:r>
              <a:rPr lang="ja-JP" altLang="en-US" dirty="0" smtClean="0"/>
              <a:t>」というフレームワークを使用して</a:t>
            </a:r>
            <a:r>
              <a:rPr lang="en-US" altLang="ja-JP" dirty="0" smtClean="0"/>
              <a:t>WEB</a:t>
            </a:r>
            <a:r>
              <a:rPr lang="ja-JP" altLang="en-US" dirty="0" smtClean="0"/>
              <a:t>開発を行う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Spring Boot 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 lvl="1"/>
            <a:r>
              <a:rPr lang="ja-JP" altLang="en-US" dirty="0"/>
              <a:t>「スタンドアロンで </a:t>
            </a:r>
            <a:r>
              <a:rPr lang="en-US" altLang="ja-JP" dirty="0"/>
              <a:t>production-grade </a:t>
            </a:r>
            <a:r>
              <a:rPr lang="ja-JP" altLang="en-US" dirty="0"/>
              <a:t>な </a:t>
            </a:r>
            <a:r>
              <a:rPr lang="en-US" altLang="ja-JP" dirty="0"/>
              <a:t>Spring </a:t>
            </a:r>
            <a:r>
              <a:rPr lang="ja-JP" altLang="en-US" dirty="0"/>
              <a:t>ベースのアプリケーションを簡単に作ることができるフレームワーク」</a:t>
            </a:r>
            <a:r>
              <a:rPr lang="ja-JP" altLang="en-US" dirty="0" smtClean="0"/>
              <a:t>（</a:t>
            </a:r>
            <a:r>
              <a:rPr lang="ja-JP" altLang="en-US" dirty="0" smtClean="0">
                <a:hlinkClick r:id="rId3"/>
              </a:rPr>
              <a:t>公式より</a:t>
            </a:r>
            <a:r>
              <a:rPr lang="ja-JP" altLang="en-US" dirty="0" smtClean="0"/>
              <a:t>）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064504" y="4977449"/>
            <a:ext cx="7544909" cy="10085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ja-JP" altLang="en-US" sz="2800" dirty="0"/>
              <a:t>色々な</a:t>
            </a:r>
            <a:r>
              <a:rPr lang="ja-JP" altLang="en-US" sz="2800" dirty="0" smtClean="0"/>
              <a:t>設定を気</a:t>
            </a:r>
            <a:r>
              <a:rPr lang="ja-JP" altLang="en-US" sz="2800" dirty="0"/>
              <a:t>にせず</a:t>
            </a:r>
            <a:r>
              <a:rPr lang="ja-JP" altLang="en-US" sz="2800" dirty="0" smtClean="0"/>
              <a:t>に</a:t>
            </a:r>
            <a:endParaRPr lang="en-US" altLang="ja-JP" sz="2800" dirty="0" smtClean="0"/>
          </a:p>
          <a:p>
            <a:pPr lvl="1" algn="ctr"/>
            <a:r>
              <a:rPr lang="ja-JP" altLang="en-US" sz="2800" dirty="0" smtClean="0"/>
              <a:t>実行</a:t>
            </a:r>
            <a:r>
              <a:rPr lang="ja-JP" altLang="en-US" sz="2800" dirty="0"/>
              <a:t>するだけで</a:t>
            </a:r>
            <a:r>
              <a:rPr lang="en-US" altLang="ja-JP" sz="2800" dirty="0"/>
              <a:t>Web</a:t>
            </a:r>
            <a:r>
              <a:rPr lang="ja-JP" altLang="en-US" sz="2800" dirty="0"/>
              <a:t>アプリが作れる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74319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pom</a:t>
            </a:r>
            <a:r>
              <a:rPr kumimoji="1" lang="ja-JP" altLang="en-US" dirty="0" smtClean="0"/>
              <a:t>修正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pom.xml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pic>
        <p:nvPicPr>
          <p:cNvPr id="4" name="図 3" descr="open-p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32" y="2231206"/>
            <a:ext cx="4565870" cy="33458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9369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 smtClean="0"/>
              <a:t>om</a:t>
            </a:r>
            <a:r>
              <a:rPr kumimoji="1" lang="ja-JP" altLang="en-US" dirty="0" smtClean="0"/>
              <a:t>修正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pom.xml</a:t>
            </a:r>
            <a:r>
              <a:rPr kumimoji="1" lang="ja-JP" altLang="en-US" dirty="0" smtClean="0"/>
              <a:t>のタブを選択</a:t>
            </a:r>
            <a:endParaRPr kumimoji="1" lang="ja-JP" altLang="en-US" dirty="0"/>
          </a:p>
        </p:txBody>
      </p:sp>
      <p:pic>
        <p:nvPicPr>
          <p:cNvPr id="4" name="図 3" descr="pom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9" y="2166545"/>
            <a:ext cx="8002460" cy="45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pom</a:t>
            </a:r>
            <a:r>
              <a:rPr kumimoji="1" lang="ja-JP" altLang="en-US" dirty="0" smtClean="0"/>
              <a:t>修正</a:t>
            </a:r>
            <a:endParaRPr kumimoji="1" lang="ja-JP" altLang="en-US" dirty="0"/>
          </a:p>
        </p:txBody>
      </p:sp>
      <p:pic>
        <p:nvPicPr>
          <p:cNvPr id="6" name="図 5" descr="pom-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46" y="1587554"/>
            <a:ext cx="7264400" cy="51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6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pom</a:t>
            </a:r>
            <a:r>
              <a:rPr lang="ja-JP" altLang="en-US" dirty="0" smtClean="0"/>
              <a:t>修正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600200"/>
            <a:ext cx="2493532" cy="4530725"/>
          </a:xfrm>
        </p:spPr>
        <p:txBody>
          <a:bodyPr/>
          <a:lstStyle/>
          <a:p>
            <a:r>
              <a:rPr kumimoji="1" lang="en-US" altLang="ja-JP" dirty="0" err="1" smtClean="0"/>
              <a:t>hellowolrd</a:t>
            </a:r>
            <a:r>
              <a:rPr kumimoji="1" lang="ja-JP" altLang="en-US" dirty="0" smtClean="0"/>
              <a:t>右クリック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&gt; Maven</a:t>
            </a:r>
          </a:p>
          <a:p>
            <a:pPr marL="0" indent="0">
              <a:buNone/>
            </a:pPr>
            <a:r>
              <a:rPr kumimoji="1" lang="en-US" altLang="ja-JP" dirty="0" smtClean="0"/>
              <a:t>&gt; Update Project...</a:t>
            </a:r>
            <a:endParaRPr kumimoji="1" lang="ja-JP" altLang="en-US" dirty="0"/>
          </a:p>
        </p:txBody>
      </p:sp>
      <p:pic>
        <p:nvPicPr>
          <p:cNvPr id="4" name="図 3" descr="pom-upd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91" y="0"/>
            <a:ext cx="5668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470855" y="2416856"/>
            <a:ext cx="8229600" cy="15566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59D1C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9pPr>
          </a:lstStyle>
          <a:p>
            <a:r>
              <a:rPr lang="en-US" altLang="ja-JP" dirty="0" smtClean="0"/>
              <a:t>Maven Dependencies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もう一度確認</a:t>
            </a:r>
            <a:r>
              <a:rPr lang="ja-JP" altLang="en-US" dirty="0"/>
              <a:t>してみて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365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いまどきの</a:t>
            </a:r>
            <a:r>
              <a:rPr lang="en-US" altLang="ja-JP" dirty="0" smtClean="0"/>
              <a:t>Java</a:t>
            </a:r>
            <a:r>
              <a:rPr lang="ja-JP" altLang="en-US" dirty="0" smtClean="0"/>
              <a:t>を使った</a:t>
            </a:r>
            <a:r>
              <a:rPr lang="en-US" altLang="ja-JP" dirty="0" smtClean="0"/>
              <a:t>WEB</a:t>
            </a:r>
            <a:r>
              <a:rPr lang="ja-JP" altLang="en-US" dirty="0" smtClean="0"/>
              <a:t>開発を知ってもらう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家に帰っても簡単にすぐに</a:t>
            </a:r>
            <a:r>
              <a:rPr lang="en-US" altLang="ja-JP" dirty="0" smtClean="0"/>
              <a:t>WEB</a:t>
            </a:r>
            <a:r>
              <a:rPr lang="ja-JP" altLang="en-US" dirty="0" smtClean="0"/>
              <a:t>開発ができるようになる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一人で</a:t>
            </a:r>
            <a:r>
              <a:rPr lang="en-US" altLang="ja-JP" dirty="0" smtClean="0"/>
              <a:t>Facebook</a:t>
            </a:r>
            <a:r>
              <a:rPr lang="ja-JP" altLang="en-US" dirty="0" smtClean="0"/>
              <a:t>を使った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アプリを作成できるようになる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IDE</a:t>
            </a:r>
            <a:r>
              <a:rPr lang="ja-JP" altLang="en-US" dirty="0" smtClean="0"/>
              <a:t>はすごい！を知ってもらう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486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jp.geekschoo.helloworld</a:t>
            </a:r>
            <a:r>
              <a:rPr kumimoji="1" lang="ja-JP" altLang="en-US" dirty="0" smtClean="0"/>
              <a:t>右クリック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ja-JP" dirty="0"/>
              <a:t>　</a:t>
            </a:r>
            <a:r>
              <a:rPr lang="en-US" altLang="ja-JP" dirty="0" smtClean="0"/>
              <a:t>&gt; New</a:t>
            </a:r>
          </a:p>
          <a:p>
            <a:pPr marL="0" indent="0">
              <a:buNone/>
            </a:pPr>
            <a:r>
              <a:rPr kumimoji="1" lang="ja-JP" altLang="ja-JP" dirty="0"/>
              <a:t>　</a:t>
            </a:r>
            <a:r>
              <a:rPr kumimoji="1" lang="en-US" altLang="ja-JP" dirty="0" smtClean="0"/>
              <a:t>&gt; Class</a:t>
            </a:r>
          </a:p>
        </p:txBody>
      </p:sp>
      <p:pic>
        <p:nvPicPr>
          <p:cNvPr id="4" name="図 3" descr="create-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7" y="3445788"/>
            <a:ext cx="7766050" cy="28765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4687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reate-new-java-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84" y="0"/>
            <a:ext cx="5720316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Controller</a:t>
            </a:r>
            <a:r>
              <a:rPr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Package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追加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lang="en-US" altLang="ja-JP" dirty="0" smtClean="0"/>
              <a:t>Name</a:t>
            </a:r>
            <a:r>
              <a:rPr lang="ja-JP" altLang="en-US" dirty="0" smtClean="0"/>
              <a:t>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HelloController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063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pic>
        <p:nvPicPr>
          <p:cNvPr id="5" name="図 4" descr="hello-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1" y="1578215"/>
            <a:ext cx="6654800" cy="467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pic>
        <p:nvPicPr>
          <p:cNvPr id="5" name="図 4" descr="hello-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1" y="1578215"/>
            <a:ext cx="6654800" cy="4678616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2272573" y="4497205"/>
            <a:ext cx="122661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2978793" y="5728552"/>
            <a:ext cx="126261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上矢印 6"/>
          <p:cNvSpPr/>
          <p:nvPr/>
        </p:nvSpPr>
        <p:spPr>
          <a:xfrm rot="15054471">
            <a:off x="3648258" y="3015347"/>
            <a:ext cx="393897" cy="18399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779018" y="3202221"/>
            <a:ext cx="2551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カーソルを合わせて</a:t>
            </a:r>
            <a:endParaRPr kumimoji="1" lang="en-US" altLang="ja-JP" sz="2000" dirty="0" smtClean="0">
              <a:latin typeface="+mn-ea"/>
            </a:endParaRPr>
          </a:p>
          <a:p>
            <a:pPr algn="ctr"/>
            <a:r>
              <a:rPr lang="en-US" altLang="ja-JP" sz="2000" dirty="0" smtClean="0">
                <a:latin typeface="+mn-ea"/>
              </a:rPr>
              <a:t>Windows</a:t>
            </a:r>
            <a:r>
              <a:rPr lang="ja-JP" altLang="en-US" sz="2000" dirty="0" smtClean="0">
                <a:latin typeface="+mn-ea"/>
              </a:rPr>
              <a:t>：</a:t>
            </a:r>
            <a:r>
              <a:rPr lang="en-US" altLang="ja-JP" sz="2000" dirty="0" smtClean="0">
                <a:latin typeface="+mn-ea"/>
              </a:rPr>
              <a:t>Ctrl </a:t>
            </a:r>
            <a:r>
              <a:rPr lang="en-US" altLang="ja-JP" sz="2000" dirty="0">
                <a:latin typeface="+mn-ea"/>
              </a:rPr>
              <a:t>+ 1</a:t>
            </a:r>
          </a:p>
          <a:p>
            <a:pPr algn="ctr"/>
            <a:r>
              <a:rPr lang="en-US" altLang="ja-JP" sz="2000" dirty="0" smtClean="0">
                <a:latin typeface="+mn-ea"/>
              </a:rPr>
              <a:t>Mac</a:t>
            </a:r>
            <a:r>
              <a:rPr lang="ja-JP" altLang="en-US" sz="2000" dirty="0" smtClean="0">
                <a:latin typeface="+mn-ea"/>
              </a:rPr>
              <a:t>：</a:t>
            </a:r>
            <a:r>
              <a:rPr lang="en-US" altLang="ja-JP" sz="2000" dirty="0" err="1" smtClean="0">
                <a:latin typeface="+mn-ea"/>
              </a:rPr>
              <a:t>Cmd</a:t>
            </a:r>
            <a:r>
              <a:rPr lang="en-US" altLang="ja-JP" sz="2000" dirty="0" smtClean="0">
                <a:latin typeface="+mn-ea"/>
              </a:rPr>
              <a:t> </a:t>
            </a:r>
            <a:r>
              <a:rPr lang="en-US" altLang="ja-JP" sz="2000" dirty="0">
                <a:latin typeface="+mn-ea"/>
              </a:rPr>
              <a:t>+ </a:t>
            </a:r>
            <a:r>
              <a:rPr lang="en-US" altLang="ja-JP" sz="2000" dirty="0" smtClean="0">
                <a:latin typeface="+mn-ea"/>
              </a:rPr>
              <a:t>1</a:t>
            </a:r>
            <a:endParaRPr lang="ja-JP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925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create-hello-serv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84" y="0"/>
            <a:ext cx="5720316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r>
              <a:rPr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Package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service</a:t>
            </a:r>
            <a:r>
              <a:rPr kumimoji="1" lang="ja-JP" altLang="en-US" dirty="0" smtClean="0"/>
              <a:t>に変更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637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pic>
        <p:nvPicPr>
          <p:cNvPr id="4" name="コンテンツ プレースホルダー 3" descr="hello-servi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r="10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643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reate-appli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9" y="0"/>
            <a:ext cx="5741581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Application</a:t>
            </a:r>
            <a:r>
              <a:rPr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57200" y="1600200"/>
            <a:ext cx="2945219" cy="4530725"/>
          </a:xfrm>
        </p:spPr>
        <p:txBody>
          <a:bodyPr/>
          <a:lstStyle/>
          <a:p>
            <a:r>
              <a:rPr kumimoji="1" lang="en-US" altLang="ja-JP" dirty="0" smtClean="0"/>
              <a:t>Application</a:t>
            </a:r>
            <a:r>
              <a:rPr kumimoji="1" lang="ja-JP" altLang="en-US" dirty="0" smtClean="0"/>
              <a:t>クラスを作成して下さい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8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Application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pic>
        <p:nvPicPr>
          <p:cNvPr id="5" name="図 4" descr="appli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4" y="1675207"/>
            <a:ext cx="7543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実行しましょう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Application</a:t>
            </a:r>
            <a:r>
              <a:rPr kumimoji="1" lang="ja-JP" altLang="en-US" dirty="0" smtClean="0"/>
              <a:t>右クリック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ja-JP" dirty="0" smtClean="0"/>
              <a:t>　</a:t>
            </a:r>
            <a:r>
              <a:rPr kumimoji="1" lang="en-US" altLang="ja-JP" dirty="0" smtClean="0"/>
              <a:t>&gt; Run As &gt; Java Application</a:t>
            </a:r>
            <a:endParaRPr kumimoji="1" lang="ja-JP" altLang="en-US" dirty="0"/>
          </a:p>
        </p:txBody>
      </p:sp>
      <p:pic>
        <p:nvPicPr>
          <p:cNvPr id="4" name="図 3" descr="ru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587564"/>
            <a:ext cx="7429500" cy="42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実行しましょう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Console</a:t>
            </a:r>
            <a:r>
              <a:rPr lang="ja-JP" altLang="en-US" dirty="0"/>
              <a:t>に</a:t>
            </a:r>
            <a:r>
              <a:rPr lang="en-US" altLang="ja-JP" dirty="0"/>
              <a:t>Spring</a:t>
            </a:r>
            <a:r>
              <a:rPr lang="ja-JP" altLang="en-US" dirty="0"/>
              <a:t>の</a:t>
            </a:r>
            <a:r>
              <a:rPr lang="en-US" altLang="ja-JP" dirty="0"/>
              <a:t>AA</a:t>
            </a:r>
            <a:r>
              <a:rPr lang="ja-JP" altLang="en-US" dirty="0"/>
              <a:t>が表示されます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最後に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		Started Application</a:t>
            </a:r>
            <a:r>
              <a:rPr lang="ja-JP" altLang="en-US" dirty="0" smtClean="0"/>
              <a:t>と表示されていれば</a:t>
            </a:r>
            <a:r>
              <a:rPr lang="en-US" altLang="ja-JP" dirty="0" smtClean="0"/>
              <a:t>OK!!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5" name="図 4" descr="スクリーンショット 2015-05-13 15.1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99" y="2160705"/>
            <a:ext cx="5067971" cy="18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SpringBoot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作成</a:t>
            </a:r>
            <a:endParaRPr kumimoji="1" lang="en-US" altLang="ja-JP" dirty="0" smtClean="0"/>
          </a:p>
          <a:p>
            <a:r>
              <a:rPr lang="ja-JP" altLang="en-US" dirty="0" smtClean="0"/>
              <a:t>簡単なチャットアプリ作成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632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実行しましょう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ブラウザを起動してください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http://localhost:8080/home </a:t>
            </a:r>
            <a:r>
              <a:rPr lang="ja-JP" altLang="en-US" dirty="0" smtClean="0"/>
              <a:t>へアクセス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「</a:t>
            </a:r>
            <a:r>
              <a:rPr lang="en-US" altLang="ja-JP" dirty="0" err="1" smtClean="0"/>
              <a:t>HelloWorld</a:t>
            </a:r>
            <a:r>
              <a:rPr lang="ja-JP" altLang="en-US" dirty="0" smtClean="0"/>
              <a:t>」と表示されていれば</a:t>
            </a:r>
            <a:r>
              <a:rPr lang="en-US" altLang="ja-JP" dirty="0" smtClean="0"/>
              <a:t>OK!!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2219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終了しましょう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Console</a:t>
            </a:r>
            <a:r>
              <a:rPr kumimoji="1" lang="ja-JP" altLang="en-US" dirty="0" smtClean="0"/>
              <a:t>の停止ボタン</a:t>
            </a:r>
            <a:endParaRPr kumimoji="1" lang="ja-JP" altLang="en-US" dirty="0"/>
          </a:p>
        </p:txBody>
      </p:sp>
      <p:pic>
        <p:nvPicPr>
          <p:cNvPr id="5" name="図 4" descr="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6" y="2647144"/>
            <a:ext cx="7739524" cy="11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簡単なチャットアプリ作成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145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コンテンツ プレースホルダー 5" descr="chat-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b="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33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チャットを作成しよう！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をダウンロード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解凍し、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に</a:t>
            </a:r>
            <a:r>
              <a:rPr lang="en-US" altLang="ja-JP" dirty="0" smtClean="0"/>
              <a:t>import</a:t>
            </a:r>
          </a:p>
          <a:p>
            <a:pPr lvl="1"/>
            <a:r>
              <a:rPr kumimoji="1" lang="en-US" altLang="ja-JP" dirty="0" smtClean="0"/>
              <a:t>Maven</a:t>
            </a:r>
            <a:r>
              <a:rPr lang="en-US" altLang="ja-JP" dirty="0" smtClean="0"/>
              <a:t> &gt; Existing Maven Project</a:t>
            </a:r>
          </a:p>
          <a:p>
            <a:pPr lvl="1"/>
            <a:r>
              <a:rPr kumimoji="1" lang="ja-JP" altLang="en-US" dirty="0" smtClean="0"/>
              <a:t>解凍したフォルダを指定</a:t>
            </a:r>
            <a:endParaRPr kumimoji="1" lang="en-US" altLang="ja-JP" dirty="0" smtClean="0"/>
          </a:p>
        </p:txBody>
      </p:sp>
      <p:pic>
        <p:nvPicPr>
          <p:cNvPr id="4" name="図 3" descr="github-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4108"/>
            <a:ext cx="772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やっていくこと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kumimoji="1" lang="ja-JP" altLang="en-US" dirty="0" smtClean="0"/>
              <a:t>外部サービスを使った認証</a:t>
            </a:r>
            <a:endParaRPr kumimoji="1" lang="en-US" altLang="ja-JP" dirty="0" smtClean="0"/>
          </a:p>
          <a:p>
            <a:pPr marL="914400" lvl="1" indent="-514350"/>
            <a:r>
              <a:rPr lang="ja-JP" altLang="en-US" dirty="0" smtClean="0"/>
              <a:t>今回は</a:t>
            </a:r>
            <a:r>
              <a:rPr lang="en-US" altLang="ja-JP" dirty="0" smtClean="0"/>
              <a:t>Facebook</a:t>
            </a:r>
            <a:r>
              <a:rPr lang="ja-JP" altLang="en-US" dirty="0" smtClean="0"/>
              <a:t>を使用します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lphaUcPeriod"/>
            </a:pPr>
            <a:r>
              <a:rPr lang="ja-JP" altLang="en-US" dirty="0" smtClean="0"/>
              <a:t>画面に名前とプロフィール画像表示</a:t>
            </a:r>
            <a:endParaRPr lang="en-US" altLang="ja-JP" dirty="0" smtClean="0"/>
          </a:p>
          <a:p>
            <a:pPr marL="514350" indent="-514350">
              <a:buFont typeface="+mj-lt"/>
              <a:buAutoNum type="alphaUcPeriod"/>
            </a:pPr>
            <a:r>
              <a:rPr lang="ja-JP" altLang="en-US" dirty="0" smtClean="0"/>
              <a:t>メッセージの投稿</a:t>
            </a:r>
            <a:endParaRPr lang="en-US" altLang="ja-JP" dirty="0" smtClean="0"/>
          </a:p>
          <a:p>
            <a:pPr marL="514350" indent="-514350">
              <a:buFont typeface="+mj-lt"/>
              <a:buAutoNum type="alphaUcPeriod"/>
            </a:pPr>
            <a:r>
              <a:rPr kumimoji="1" lang="ja-JP" altLang="en-US" dirty="0" smtClean="0"/>
              <a:t>自分が投稿した全てのメッセージを削除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lphaUcPeriod"/>
            </a:pPr>
            <a:r>
              <a:rPr lang="ja-JP" altLang="en-US" dirty="0" smtClean="0"/>
              <a:t>自分が投稿した特定のメッセージを削除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0998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A. </a:t>
            </a:r>
            <a:r>
              <a:rPr kumimoji="1" lang="ja-JP" altLang="en-US" dirty="0" smtClean="0"/>
              <a:t>外部サービスを使った認証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なぜ</a:t>
            </a:r>
            <a:r>
              <a:rPr kumimoji="1" lang="ja-JP" altLang="en-US" dirty="0" smtClean="0">
                <a:solidFill>
                  <a:srgbClr val="FF0000"/>
                </a:solidFill>
              </a:rPr>
              <a:t>認証</a:t>
            </a:r>
            <a:r>
              <a:rPr kumimoji="1" lang="ja-JP" altLang="en-US" dirty="0" smtClean="0"/>
              <a:t>が必要なの？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誰が投稿したメッセージか</a:t>
            </a:r>
            <a:r>
              <a:rPr lang="ja-JP" altLang="en-US" dirty="0" smtClean="0"/>
              <a:t>わからない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一般的な認証には</a:t>
            </a:r>
            <a:r>
              <a:rPr lang="en-US" altLang="ja-JP" dirty="0" smtClean="0"/>
              <a:t>ID/PASS</a:t>
            </a:r>
            <a:r>
              <a:rPr lang="ja-JP" altLang="en-US" dirty="0" smtClean="0"/>
              <a:t>を使う</a:t>
            </a:r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なぜ</a:t>
            </a:r>
            <a:r>
              <a:rPr kumimoji="1" lang="ja-JP" altLang="en-US" dirty="0" smtClean="0">
                <a:solidFill>
                  <a:srgbClr val="FF0000"/>
                </a:solidFill>
              </a:rPr>
              <a:t>外部サービス</a:t>
            </a:r>
            <a:r>
              <a:rPr kumimoji="1" lang="ja-JP" altLang="en-US" dirty="0" smtClean="0"/>
              <a:t>で認証が必要なの？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利用者は</a:t>
            </a:r>
            <a:r>
              <a:rPr kumimoji="1" lang="en-US" altLang="ja-JP" dirty="0" smtClean="0"/>
              <a:t>ID/PASS</a:t>
            </a:r>
            <a:r>
              <a:rPr kumimoji="1" lang="ja-JP" altLang="en-US" dirty="0" smtClean="0"/>
              <a:t>を新たに覚えないといけない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外部サービスを使うのが常識となりつつある</a:t>
            </a:r>
            <a:endParaRPr lang="en-US" altLang="ja-JP" dirty="0" smtClean="0"/>
          </a:p>
          <a:p>
            <a:pPr lvl="1"/>
            <a:endParaRPr kumimoji="1" lang="en-US" altLang="ja-JP" dirty="0"/>
          </a:p>
          <a:p>
            <a:r>
              <a:rPr lang="ja-JP" altLang="en-US" dirty="0" smtClean="0"/>
              <a:t>全てのリクエストで認証を行う必要がある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29892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A. </a:t>
            </a:r>
            <a:r>
              <a:rPr lang="ja-JP" altLang="en-US" dirty="0"/>
              <a:t>外部サービスを使った認証</a:t>
            </a:r>
            <a:endParaRPr kumimoji="1" lang="ja-JP" altLang="en-US" dirty="0"/>
          </a:p>
        </p:txBody>
      </p:sp>
      <p:grpSp>
        <p:nvGrpSpPr>
          <p:cNvPr id="57" name="図形グループ 56"/>
          <p:cNvGrpSpPr/>
          <p:nvPr/>
        </p:nvGrpSpPr>
        <p:grpSpPr>
          <a:xfrm>
            <a:off x="2237465" y="1719719"/>
            <a:ext cx="947546" cy="916576"/>
            <a:chOff x="1685382" y="2075578"/>
            <a:chExt cx="947546" cy="916576"/>
          </a:xfrm>
        </p:grpSpPr>
        <p:sp>
          <p:nvSpPr>
            <p:cNvPr id="4" name="角丸四角形 3"/>
            <p:cNvSpPr>
              <a:spLocks/>
            </p:cNvSpPr>
            <p:nvPr/>
          </p:nvSpPr>
          <p:spPr>
            <a:xfrm>
              <a:off x="1685382" y="2075578"/>
              <a:ext cx="916215" cy="580571"/>
            </a:xfrm>
            <a:prstGeom prst="roundRect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/>
            <p:cNvSpPr>
              <a:spLocks/>
            </p:cNvSpPr>
            <p:nvPr/>
          </p:nvSpPr>
          <p:spPr>
            <a:xfrm>
              <a:off x="1747070" y="2144523"/>
              <a:ext cx="791028" cy="439055"/>
            </a:xfrm>
            <a:prstGeom prst="roundRect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二等辺三角形 5"/>
            <p:cNvSpPr/>
            <p:nvPr/>
          </p:nvSpPr>
          <p:spPr>
            <a:xfrm>
              <a:off x="1828887" y="2656149"/>
              <a:ext cx="645713" cy="336005"/>
            </a:xfrm>
            <a:prstGeom prst="triangle">
              <a:avLst/>
            </a:prstGeom>
            <a:solidFill>
              <a:srgbClr val="FFFFFF"/>
            </a:solidFill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707639" y="2211810"/>
              <a:ext cx="925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ブラウザ</a:t>
              </a:r>
              <a:endParaRPr kumimoji="1" lang="ja-JP" altLang="en-US" sz="1600" dirty="0"/>
            </a:p>
          </p:txBody>
        </p:sp>
      </p:grpSp>
      <p:sp>
        <p:nvSpPr>
          <p:cNvPr id="10" name="角丸四角形 9"/>
          <p:cNvSpPr/>
          <p:nvPr/>
        </p:nvSpPr>
        <p:spPr>
          <a:xfrm>
            <a:off x="533944" y="3456214"/>
            <a:ext cx="4462751" cy="22587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94235" y="57182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アプリケーション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3148" y="4381646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Controller</a:t>
            </a:r>
            <a:endParaRPr kumimoji="1" lang="ja-JP" altLang="en-US" sz="3600" dirty="0"/>
          </a:p>
        </p:txBody>
      </p:sp>
      <p:sp>
        <p:nvSpPr>
          <p:cNvPr id="16" name="正方形/長方形 15"/>
          <p:cNvSpPr/>
          <p:nvPr/>
        </p:nvSpPr>
        <p:spPr>
          <a:xfrm>
            <a:off x="1095856" y="5241472"/>
            <a:ext cx="950227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Service</a:t>
            </a:r>
            <a:endParaRPr kumimoji="1" lang="ja-JP" altLang="en-US" sz="3600" dirty="0"/>
          </a:p>
        </p:txBody>
      </p:sp>
      <p:cxnSp>
        <p:nvCxnSpPr>
          <p:cNvPr id="18" name="直線矢印コネクタ 17"/>
          <p:cNvCxnSpPr>
            <a:stCxn id="13" idx="2"/>
            <a:endCxn id="16" idx="0"/>
          </p:cNvCxnSpPr>
          <p:nvPr/>
        </p:nvCxnSpPr>
        <p:spPr>
          <a:xfrm>
            <a:off x="1296481" y="4662860"/>
            <a:ext cx="274489" cy="578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2207952" y="5241472"/>
            <a:ext cx="950227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Service</a:t>
            </a:r>
            <a:endParaRPr kumimoji="1" lang="ja-JP" altLang="en-US" sz="3600" dirty="0"/>
          </a:p>
        </p:txBody>
      </p:sp>
      <p:sp>
        <p:nvSpPr>
          <p:cNvPr id="64" name="正方形/長方形 63"/>
          <p:cNvSpPr/>
          <p:nvPr/>
        </p:nvSpPr>
        <p:spPr>
          <a:xfrm>
            <a:off x="3373712" y="5241472"/>
            <a:ext cx="950227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Service</a:t>
            </a:r>
            <a:endParaRPr kumimoji="1" lang="ja-JP" altLang="en-US" sz="3600" dirty="0"/>
          </a:p>
        </p:txBody>
      </p:sp>
      <p:sp>
        <p:nvSpPr>
          <p:cNvPr id="74" name="正方形/長方形 73"/>
          <p:cNvSpPr/>
          <p:nvPr/>
        </p:nvSpPr>
        <p:spPr>
          <a:xfrm>
            <a:off x="2075979" y="4381646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Controller</a:t>
            </a:r>
            <a:endParaRPr kumimoji="1" lang="ja-JP" altLang="en-US" sz="3600" dirty="0"/>
          </a:p>
        </p:txBody>
      </p:sp>
      <p:sp>
        <p:nvSpPr>
          <p:cNvPr id="75" name="正方形/長方形 74"/>
          <p:cNvSpPr/>
          <p:nvPr/>
        </p:nvSpPr>
        <p:spPr>
          <a:xfrm>
            <a:off x="3468810" y="4381646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Controller</a:t>
            </a:r>
            <a:endParaRPr kumimoji="1" lang="ja-JP" altLang="en-US" sz="3600" dirty="0"/>
          </a:p>
        </p:txBody>
      </p:sp>
      <p:cxnSp>
        <p:nvCxnSpPr>
          <p:cNvPr id="85" name="直線矢印コネクタ 84"/>
          <p:cNvCxnSpPr>
            <a:stCxn id="63" idx="0"/>
            <a:endCxn id="74" idx="2"/>
          </p:cNvCxnSpPr>
          <p:nvPr/>
        </p:nvCxnSpPr>
        <p:spPr>
          <a:xfrm flipV="1">
            <a:off x="2683066" y="4662860"/>
            <a:ext cx="6246" cy="578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>
            <a:stCxn id="75" idx="2"/>
            <a:endCxn id="64" idx="0"/>
          </p:cNvCxnSpPr>
          <p:nvPr/>
        </p:nvCxnSpPr>
        <p:spPr>
          <a:xfrm flipH="1">
            <a:off x="3848826" y="4662860"/>
            <a:ext cx="233317" cy="578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角丸四角形 120"/>
          <p:cNvSpPr/>
          <p:nvPr/>
        </p:nvSpPr>
        <p:spPr>
          <a:xfrm>
            <a:off x="333731" y="4245980"/>
            <a:ext cx="4903993" cy="593325"/>
          </a:xfrm>
          <a:prstGeom prst="roundRect">
            <a:avLst/>
          </a:prstGeom>
          <a:noFill/>
          <a:ln w="38100" cmpd="sng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円形吹き出し 121"/>
          <p:cNvSpPr/>
          <p:nvPr/>
        </p:nvSpPr>
        <p:spPr>
          <a:xfrm>
            <a:off x="5321609" y="2522277"/>
            <a:ext cx="3166134" cy="1723703"/>
          </a:xfrm>
          <a:prstGeom prst="wedgeEllipseCallout">
            <a:avLst>
              <a:gd name="adj1" fmla="val -50012"/>
              <a:gd name="adj2" fmla="val 656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全ての</a:t>
            </a:r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認証する必要がある</a:t>
            </a:r>
            <a:endParaRPr kumimoji="1" lang="ja-JP" altLang="en-US" dirty="0"/>
          </a:p>
        </p:txBody>
      </p:sp>
      <p:cxnSp>
        <p:nvCxnSpPr>
          <p:cNvPr id="129" name="直線矢印コネクタ 128"/>
          <p:cNvCxnSpPr>
            <a:stCxn id="6" idx="3"/>
            <a:endCxn id="13" idx="0"/>
          </p:cNvCxnSpPr>
          <p:nvPr/>
        </p:nvCxnSpPr>
        <p:spPr>
          <a:xfrm flipH="1">
            <a:off x="1296481" y="2636295"/>
            <a:ext cx="1407346" cy="17453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直線矢印コネクタ 131"/>
          <p:cNvCxnSpPr>
            <a:stCxn id="74" idx="0"/>
            <a:endCxn id="6" idx="3"/>
          </p:cNvCxnSpPr>
          <p:nvPr/>
        </p:nvCxnSpPr>
        <p:spPr>
          <a:xfrm flipV="1">
            <a:off x="2689312" y="2636295"/>
            <a:ext cx="14515" cy="17453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矢印コネクタ 134"/>
          <p:cNvCxnSpPr>
            <a:stCxn id="75" idx="0"/>
            <a:endCxn id="6" idx="3"/>
          </p:cNvCxnSpPr>
          <p:nvPr/>
        </p:nvCxnSpPr>
        <p:spPr>
          <a:xfrm flipH="1" flipV="1">
            <a:off x="2703827" y="2636295"/>
            <a:ext cx="1378316" cy="17453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76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A. </a:t>
            </a:r>
            <a:r>
              <a:rPr lang="ja-JP" altLang="en-US" dirty="0"/>
              <a:t>外部サービスを使った認証</a:t>
            </a:r>
            <a:endParaRPr kumimoji="1" lang="ja-JP" altLang="en-US" dirty="0"/>
          </a:p>
        </p:txBody>
      </p:sp>
      <p:grpSp>
        <p:nvGrpSpPr>
          <p:cNvPr id="57" name="図形グループ 56"/>
          <p:cNvGrpSpPr/>
          <p:nvPr/>
        </p:nvGrpSpPr>
        <p:grpSpPr>
          <a:xfrm>
            <a:off x="2237465" y="1719719"/>
            <a:ext cx="947546" cy="916576"/>
            <a:chOff x="1685382" y="2075578"/>
            <a:chExt cx="947546" cy="916576"/>
          </a:xfrm>
        </p:grpSpPr>
        <p:sp>
          <p:nvSpPr>
            <p:cNvPr id="4" name="角丸四角形 3"/>
            <p:cNvSpPr>
              <a:spLocks/>
            </p:cNvSpPr>
            <p:nvPr/>
          </p:nvSpPr>
          <p:spPr>
            <a:xfrm>
              <a:off x="1685382" y="2075578"/>
              <a:ext cx="916215" cy="580571"/>
            </a:xfrm>
            <a:prstGeom prst="roundRect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/>
            <p:cNvSpPr>
              <a:spLocks/>
            </p:cNvSpPr>
            <p:nvPr/>
          </p:nvSpPr>
          <p:spPr>
            <a:xfrm>
              <a:off x="1747070" y="2144523"/>
              <a:ext cx="791028" cy="439055"/>
            </a:xfrm>
            <a:prstGeom prst="roundRect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二等辺三角形 5"/>
            <p:cNvSpPr/>
            <p:nvPr/>
          </p:nvSpPr>
          <p:spPr>
            <a:xfrm>
              <a:off x="1828887" y="2656149"/>
              <a:ext cx="645713" cy="336005"/>
            </a:xfrm>
            <a:prstGeom prst="triangle">
              <a:avLst/>
            </a:prstGeom>
            <a:solidFill>
              <a:srgbClr val="FFFFFF"/>
            </a:solidFill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707639" y="2211810"/>
              <a:ext cx="925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ブラウザ</a:t>
              </a:r>
              <a:endParaRPr kumimoji="1" lang="ja-JP" altLang="en-US" sz="1600" dirty="0"/>
            </a:p>
          </p:txBody>
        </p:sp>
      </p:grpSp>
      <p:sp>
        <p:nvSpPr>
          <p:cNvPr id="10" name="角丸四角形 9"/>
          <p:cNvSpPr/>
          <p:nvPr/>
        </p:nvSpPr>
        <p:spPr>
          <a:xfrm>
            <a:off x="533944" y="3456214"/>
            <a:ext cx="4462751" cy="22587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94235" y="57182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アプリケーション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3148" y="4381646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Controller</a:t>
            </a:r>
            <a:endParaRPr kumimoji="1" lang="ja-JP" altLang="en-US" sz="3600" dirty="0"/>
          </a:p>
        </p:txBody>
      </p:sp>
      <p:sp>
        <p:nvSpPr>
          <p:cNvPr id="16" name="正方形/長方形 15"/>
          <p:cNvSpPr/>
          <p:nvPr/>
        </p:nvSpPr>
        <p:spPr>
          <a:xfrm>
            <a:off x="1095856" y="5241472"/>
            <a:ext cx="950227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Service</a:t>
            </a:r>
            <a:endParaRPr kumimoji="1" lang="ja-JP" altLang="en-US" sz="3600" dirty="0"/>
          </a:p>
        </p:txBody>
      </p:sp>
      <p:cxnSp>
        <p:nvCxnSpPr>
          <p:cNvPr id="18" name="直線矢印コネクタ 17"/>
          <p:cNvCxnSpPr>
            <a:stCxn id="13" idx="2"/>
            <a:endCxn id="16" idx="0"/>
          </p:cNvCxnSpPr>
          <p:nvPr/>
        </p:nvCxnSpPr>
        <p:spPr>
          <a:xfrm>
            <a:off x="1296481" y="4662860"/>
            <a:ext cx="274489" cy="578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2207952" y="5241472"/>
            <a:ext cx="950227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Service</a:t>
            </a:r>
            <a:endParaRPr kumimoji="1" lang="ja-JP" altLang="en-US" sz="3600" dirty="0"/>
          </a:p>
        </p:txBody>
      </p:sp>
      <p:sp>
        <p:nvSpPr>
          <p:cNvPr id="64" name="正方形/長方形 63"/>
          <p:cNvSpPr/>
          <p:nvPr/>
        </p:nvSpPr>
        <p:spPr>
          <a:xfrm>
            <a:off x="3373712" y="5241472"/>
            <a:ext cx="950227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Service</a:t>
            </a:r>
            <a:endParaRPr kumimoji="1" lang="ja-JP" altLang="en-US" sz="3600" dirty="0"/>
          </a:p>
        </p:txBody>
      </p:sp>
      <p:sp>
        <p:nvSpPr>
          <p:cNvPr id="74" name="正方形/長方形 73"/>
          <p:cNvSpPr/>
          <p:nvPr/>
        </p:nvSpPr>
        <p:spPr>
          <a:xfrm>
            <a:off x="2075979" y="4381646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Controller</a:t>
            </a:r>
            <a:endParaRPr kumimoji="1" lang="ja-JP" altLang="en-US" sz="3600" dirty="0"/>
          </a:p>
        </p:txBody>
      </p:sp>
      <p:sp>
        <p:nvSpPr>
          <p:cNvPr id="75" name="正方形/長方形 74"/>
          <p:cNvSpPr/>
          <p:nvPr/>
        </p:nvSpPr>
        <p:spPr>
          <a:xfrm>
            <a:off x="3468810" y="4381646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Controller</a:t>
            </a:r>
            <a:endParaRPr kumimoji="1" lang="ja-JP" altLang="en-US" sz="3600" dirty="0"/>
          </a:p>
        </p:txBody>
      </p:sp>
      <p:cxnSp>
        <p:nvCxnSpPr>
          <p:cNvPr id="85" name="直線矢印コネクタ 84"/>
          <p:cNvCxnSpPr>
            <a:stCxn id="63" idx="0"/>
            <a:endCxn id="74" idx="2"/>
          </p:cNvCxnSpPr>
          <p:nvPr/>
        </p:nvCxnSpPr>
        <p:spPr>
          <a:xfrm flipV="1">
            <a:off x="2683066" y="4662860"/>
            <a:ext cx="6246" cy="578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>
            <a:stCxn id="75" idx="2"/>
            <a:endCxn id="64" idx="0"/>
          </p:cNvCxnSpPr>
          <p:nvPr/>
        </p:nvCxnSpPr>
        <p:spPr>
          <a:xfrm flipH="1">
            <a:off x="3848826" y="4662860"/>
            <a:ext cx="233317" cy="578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2075979" y="3612789"/>
            <a:ext cx="1226665" cy="281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Filter</a:t>
            </a:r>
            <a:endParaRPr kumimoji="1" lang="ja-JP" altLang="en-US" sz="3600" dirty="0"/>
          </a:p>
        </p:txBody>
      </p:sp>
      <p:cxnSp>
        <p:nvCxnSpPr>
          <p:cNvPr id="24" name="直線矢印コネクタ 23"/>
          <p:cNvCxnSpPr>
            <a:stCxn id="6" idx="3"/>
            <a:endCxn id="27" idx="0"/>
          </p:cNvCxnSpPr>
          <p:nvPr/>
        </p:nvCxnSpPr>
        <p:spPr>
          <a:xfrm flipH="1">
            <a:off x="2689312" y="2636295"/>
            <a:ext cx="14515" cy="9764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>
            <a:stCxn id="74" idx="0"/>
            <a:endCxn id="27" idx="2"/>
          </p:cNvCxnSpPr>
          <p:nvPr/>
        </p:nvCxnSpPr>
        <p:spPr>
          <a:xfrm flipV="1">
            <a:off x="2689312" y="3894003"/>
            <a:ext cx="0" cy="4876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カギ線コネクタ 46"/>
          <p:cNvCxnSpPr>
            <a:stCxn id="27" idx="3"/>
            <a:endCxn id="75" idx="0"/>
          </p:cNvCxnSpPr>
          <p:nvPr/>
        </p:nvCxnSpPr>
        <p:spPr>
          <a:xfrm>
            <a:off x="3302644" y="3753396"/>
            <a:ext cx="779499" cy="62825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>
            <a:stCxn id="27" idx="1"/>
            <a:endCxn id="13" idx="0"/>
          </p:cNvCxnSpPr>
          <p:nvPr/>
        </p:nvCxnSpPr>
        <p:spPr>
          <a:xfrm rot="10800000" flipV="1">
            <a:off x="1296481" y="3753396"/>
            <a:ext cx="779498" cy="62825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円形吹き出し 49"/>
          <p:cNvSpPr/>
          <p:nvPr/>
        </p:nvSpPr>
        <p:spPr>
          <a:xfrm>
            <a:off x="4695475" y="1529466"/>
            <a:ext cx="3327186" cy="1740941"/>
          </a:xfrm>
          <a:prstGeom prst="wedgeEllipseCallout">
            <a:avLst>
              <a:gd name="adj1" fmla="val -102758"/>
              <a:gd name="adj2" fmla="val 660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の前に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必ず</a:t>
            </a:r>
            <a:r>
              <a:rPr lang="en-US" altLang="ja-JP" dirty="0" smtClean="0"/>
              <a:t>Filter</a:t>
            </a:r>
            <a:r>
              <a:rPr lang="ja-JP" altLang="en-US" dirty="0" smtClean="0"/>
              <a:t>を通る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ここで認証をすれば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各</a:t>
            </a:r>
            <a:r>
              <a:rPr lang="en-US" altLang="ja-JP" dirty="0" smtClean="0"/>
              <a:t>Controller</a:t>
            </a:r>
            <a:r>
              <a:rPr lang="ja-JP" altLang="en-US" dirty="0" smtClean="0"/>
              <a:t>でする必要は無くなる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456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A. </a:t>
            </a:r>
            <a:r>
              <a:rPr lang="ja-JP" altLang="en-US" dirty="0"/>
              <a:t>外部サービスを使った認証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Facebook</a:t>
            </a:r>
            <a:r>
              <a:rPr kumimoji="1" lang="ja-JP" altLang="en-US" dirty="0" smtClean="0"/>
              <a:t>の認証情報を保持する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marL="457200" lvl="1" indent="0">
              <a:buNone/>
            </a:pPr>
            <a:endParaRPr kumimoji="1" lang="en-US" altLang="ja-JP" dirty="0" smtClean="0"/>
          </a:p>
          <a:p>
            <a:r>
              <a:rPr kumimoji="1" lang="ja-JP" altLang="en-US" dirty="0" smtClean="0"/>
              <a:t>認証済みかは</a:t>
            </a:r>
            <a:r>
              <a:rPr kumimoji="1" lang="en-US" altLang="ja-JP" dirty="0" smtClean="0"/>
              <a:t>Session</a:t>
            </a:r>
            <a:r>
              <a:rPr lang="ja-JP" altLang="en-US" dirty="0" smtClean="0"/>
              <a:t>情報で判断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AuthFilter</a:t>
            </a:r>
            <a:r>
              <a:rPr lang="en-US" altLang="ja-JP" dirty="0" err="1"/>
              <a:t>#doFilterInternal</a:t>
            </a:r>
            <a:endParaRPr kumimoji="1" lang="en-US" altLang="ja-JP" dirty="0" smtClean="0"/>
          </a:p>
        </p:txBody>
      </p:sp>
      <p:pic>
        <p:nvPicPr>
          <p:cNvPr id="14" name="図 13" descr="ses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7" y="4018255"/>
            <a:ext cx="8191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3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はじめの一歩</a:t>
            </a:r>
            <a:r>
              <a:rPr kumimoji="1" lang="en-US" altLang="ja-JP" dirty="0" smtClean="0"/>
              <a:t>(Hello World)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97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57200" y="277813"/>
            <a:ext cx="8350536" cy="1139825"/>
          </a:xfrm>
        </p:spPr>
        <p:txBody>
          <a:bodyPr>
            <a:normAutofit/>
          </a:bodyPr>
          <a:lstStyle/>
          <a:p>
            <a:r>
              <a:rPr lang="en-US" altLang="ja-JP" dirty="0"/>
              <a:t>B.</a:t>
            </a:r>
            <a:r>
              <a:rPr lang="ja-JP" altLang="en-US" dirty="0"/>
              <a:t> 名前とプロフィール画像表示</a:t>
            </a:r>
            <a:endParaRPr kumimoji="1" lang="ja-JP" altLang="en-US" dirty="0"/>
          </a:p>
        </p:txBody>
      </p:sp>
      <p:pic>
        <p:nvPicPr>
          <p:cNvPr id="6" name="コンテンツ プレースホルダー 5" descr="chat-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b="855"/>
          <a:stretch>
            <a:fillRect/>
          </a:stretch>
        </p:blipFill>
        <p:spPr/>
      </p:pic>
      <p:sp>
        <p:nvSpPr>
          <p:cNvPr id="2" name="正方形/長方形 1"/>
          <p:cNvSpPr/>
          <p:nvPr/>
        </p:nvSpPr>
        <p:spPr>
          <a:xfrm>
            <a:off x="5899135" y="1444948"/>
            <a:ext cx="2787665" cy="10811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59006" y="2526093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0000"/>
                </a:solidFill>
              </a:rPr>
              <a:t>ここを表示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5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7813"/>
            <a:ext cx="8314871" cy="1139825"/>
          </a:xfrm>
        </p:spPr>
        <p:txBody>
          <a:bodyPr>
            <a:normAutofit/>
          </a:bodyPr>
          <a:lstStyle/>
          <a:p>
            <a:pPr marL="514350" indent="-514350"/>
            <a:r>
              <a:rPr kumimoji="1" lang="en-US" altLang="ja-JP" dirty="0" smtClean="0"/>
              <a:t>B.</a:t>
            </a:r>
            <a:r>
              <a:rPr lang="ja-JP" altLang="en-US" dirty="0" smtClean="0"/>
              <a:t> 名前</a:t>
            </a:r>
            <a:r>
              <a:rPr lang="ja-JP" altLang="en-US" dirty="0"/>
              <a:t>とプロフィール画像表示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画面表示には</a:t>
            </a:r>
            <a:r>
              <a:rPr lang="en-US" altLang="ja-JP" dirty="0"/>
              <a:t> </a:t>
            </a:r>
            <a:r>
              <a:rPr lang="en-US" altLang="ja-JP" dirty="0" err="1" smtClean="0"/>
              <a:t>Thymeleaf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を使用する</a:t>
            </a:r>
            <a:endParaRPr lang="en-US" altLang="ja-JP" dirty="0"/>
          </a:p>
          <a:p>
            <a:pPr lvl="1"/>
            <a:r>
              <a:rPr lang="en-US" altLang="ja-JP" dirty="0" smtClean="0"/>
              <a:t>Java</a:t>
            </a:r>
            <a:r>
              <a:rPr lang="ja-JP" altLang="en-US" dirty="0"/>
              <a:t>の</a:t>
            </a:r>
            <a:r>
              <a:rPr lang="ja-JP" altLang="en-US" dirty="0" smtClean="0"/>
              <a:t>テンプレートエンジンライブラリ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テンプレートには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等が可能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アプリケーションのデータを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等に埋め込む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Controller</a:t>
            </a:r>
            <a:r>
              <a:rPr lang="ja-JP" altLang="en-US" dirty="0" smtClean="0"/>
              <a:t>でテンプレートに使用する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とそのテンプレートに必要なデータを渡す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リクエストパラメータ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Database</a:t>
            </a:r>
            <a:r>
              <a:rPr kumimoji="1" lang="ja-JP" altLang="en-US" dirty="0" smtClean="0"/>
              <a:t>から取得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891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333014" cy="1139825"/>
          </a:xfrm>
        </p:spPr>
        <p:txBody>
          <a:bodyPr>
            <a:normAutofit/>
          </a:bodyPr>
          <a:lstStyle/>
          <a:p>
            <a:pPr marL="514350" indent="-514350"/>
            <a:r>
              <a:rPr kumimoji="1" lang="en-US" altLang="ja-JP" dirty="0" smtClean="0"/>
              <a:t>B. </a:t>
            </a:r>
            <a:r>
              <a:rPr lang="ja-JP" altLang="en-US" dirty="0" smtClean="0"/>
              <a:t>名前</a:t>
            </a:r>
            <a:r>
              <a:rPr lang="ja-JP" altLang="en-US" dirty="0"/>
              <a:t>とプロフィール画像表示</a:t>
            </a:r>
            <a:endParaRPr lang="en-US" altLang="ja-JP" dirty="0"/>
          </a:p>
        </p:txBody>
      </p:sp>
      <p:pic>
        <p:nvPicPr>
          <p:cNvPr id="5" name="図 4" descr="thymeleaf-controll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626100" cy="3022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図 5" descr="thymeleaf-ht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4" y="3653971"/>
            <a:ext cx="5283200" cy="302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083300" y="1587984"/>
            <a:ext cx="2908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SampleController.java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57291" y="5959566"/>
            <a:ext cx="154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index.html</a:t>
            </a:r>
            <a:endParaRPr kumimoji="1" lang="ja-JP" altLang="en-US" sz="2000" dirty="0"/>
          </a:p>
        </p:txBody>
      </p:sp>
      <p:sp>
        <p:nvSpPr>
          <p:cNvPr id="9" name="円/楕円 8"/>
          <p:cNvSpPr/>
          <p:nvPr/>
        </p:nvSpPr>
        <p:spPr>
          <a:xfrm>
            <a:off x="3286891" y="2904290"/>
            <a:ext cx="784372" cy="3361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5864112" y="5780564"/>
            <a:ext cx="840399" cy="3548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3240204" y="3201053"/>
            <a:ext cx="784372" cy="32684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6763535" y="5750478"/>
            <a:ext cx="784372" cy="3849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1957291" y="3653971"/>
            <a:ext cx="1090709" cy="466473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/>
        </p:nvSpPr>
        <p:spPr>
          <a:xfrm flipH="1" flipV="1">
            <a:off x="1957291" y="5851594"/>
            <a:ext cx="1549723" cy="611295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34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57200" y="277813"/>
            <a:ext cx="8350536" cy="1139825"/>
          </a:xfrm>
        </p:spPr>
        <p:txBody>
          <a:bodyPr>
            <a:normAutofit/>
          </a:bodyPr>
          <a:lstStyle/>
          <a:p>
            <a:r>
              <a:rPr lang="en-US" altLang="ja-JP" dirty="0"/>
              <a:t>C. </a:t>
            </a:r>
            <a:r>
              <a:rPr lang="ja-JP" altLang="en-US" dirty="0"/>
              <a:t>メッセージの投稿</a:t>
            </a:r>
            <a:endParaRPr kumimoji="1" lang="ja-JP" altLang="en-US" dirty="0"/>
          </a:p>
        </p:txBody>
      </p:sp>
      <p:pic>
        <p:nvPicPr>
          <p:cNvPr id="6" name="コンテンツ プレースホルダー 5" descr="chat-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b="855"/>
          <a:stretch>
            <a:fillRect/>
          </a:stretch>
        </p:blipFill>
        <p:spPr/>
      </p:pic>
      <p:sp>
        <p:nvSpPr>
          <p:cNvPr id="7" name="正方形/長方形 6"/>
          <p:cNvSpPr/>
          <p:nvPr/>
        </p:nvSpPr>
        <p:spPr>
          <a:xfrm>
            <a:off x="457201" y="2571811"/>
            <a:ext cx="3352799" cy="6596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9889" y="5546149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0000"/>
                </a:solidFill>
              </a:rPr>
              <a:t>ここを表示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07156" y="4163544"/>
            <a:ext cx="1972733" cy="17349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98144" y="2678770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0000"/>
                </a:solidFill>
              </a:rPr>
              <a:t>ここを実装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2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C. </a:t>
            </a:r>
            <a:r>
              <a:rPr kumimoji="1" lang="ja-JP" altLang="en-US" dirty="0" smtClean="0"/>
              <a:t>メッセージ投稿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メッセージをブラウザから受け取る</a:t>
            </a:r>
            <a:endParaRPr kumimoji="1" lang="en-US" altLang="ja-JP" dirty="0" smtClean="0"/>
          </a:p>
          <a:p>
            <a:pPr marL="914400" lvl="1" indent="-514350"/>
            <a:r>
              <a:rPr lang="en-US" altLang="ja-JP" dirty="0" err="1" smtClean="0"/>
              <a:t>MessageController#post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メッセージをアプリに保存する</a:t>
            </a:r>
            <a:endParaRPr kumimoji="1" lang="en-US" altLang="ja-JP" dirty="0" smtClean="0"/>
          </a:p>
          <a:p>
            <a:pPr marL="914400" lvl="1" indent="-514350"/>
            <a:r>
              <a:rPr lang="en-US" altLang="ja-JP" dirty="0" err="1" smtClean="0"/>
              <a:t>MessageService#createMessage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アプリ保存されているメッセージ一覧を表示</a:t>
            </a:r>
            <a:endParaRPr kumimoji="1" lang="en-US" altLang="ja-JP" dirty="0" smtClean="0"/>
          </a:p>
          <a:p>
            <a:pPr marL="914400" lvl="1" indent="-514350"/>
            <a:r>
              <a:rPr lang="en-US" altLang="ja-JP" dirty="0" err="1" smtClean="0"/>
              <a:t>MessageController#index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930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369300" cy="1139825"/>
          </a:xfrm>
        </p:spPr>
        <p:txBody>
          <a:bodyPr>
            <a:normAutofit/>
          </a:bodyPr>
          <a:lstStyle/>
          <a:p>
            <a:pPr marL="514350" indent="-514350"/>
            <a:r>
              <a:rPr kumimoji="1" lang="en-US" altLang="ja-JP" dirty="0" smtClean="0"/>
              <a:t>C1. </a:t>
            </a:r>
            <a:r>
              <a:rPr lang="ja-JP" altLang="en-US" dirty="0" smtClean="0"/>
              <a:t>メッセージ</a:t>
            </a:r>
            <a:r>
              <a:rPr lang="ja-JP" altLang="en-US" dirty="0"/>
              <a:t>の投稿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6446"/>
          </a:xfrm>
        </p:spPr>
        <p:txBody>
          <a:bodyPr/>
          <a:lstStyle/>
          <a:p>
            <a:r>
              <a:rPr lang="ja-JP" altLang="en-US" dirty="0" smtClean="0"/>
              <a:t>リクエストに応じて、その処理が行われる</a:t>
            </a:r>
            <a:r>
              <a:rPr lang="en-US" altLang="ja-JP" dirty="0" smtClean="0"/>
              <a:t>Controller</a:t>
            </a:r>
            <a:r>
              <a:rPr lang="ja-JP" altLang="en-US" dirty="0" smtClean="0"/>
              <a:t>が実行される</a:t>
            </a:r>
            <a:endParaRPr lang="en-US" altLang="ja-JP" dirty="0" smtClean="0"/>
          </a:p>
          <a:p>
            <a:r>
              <a:rPr lang="ja-JP" altLang="en-US" dirty="0" smtClean="0"/>
              <a:t>メッセージをパラメータとして受け取る</a:t>
            </a:r>
            <a:endParaRPr kumimoji="1" lang="ja-JP" altLang="en-US" dirty="0"/>
          </a:p>
        </p:txBody>
      </p:sp>
      <p:pic>
        <p:nvPicPr>
          <p:cNvPr id="4" name="図 3" descr="post-controll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5" y="4874782"/>
            <a:ext cx="6553200" cy="1168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post-ht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5" y="3338594"/>
            <a:ext cx="4279900" cy="1181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円/楕円 5"/>
          <p:cNvSpPr/>
          <p:nvPr/>
        </p:nvSpPr>
        <p:spPr>
          <a:xfrm>
            <a:off x="3483428" y="4775001"/>
            <a:ext cx="825501" cy="493482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2329539" y="3302310"/>
            <a:ext cx="718457" cy="425450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4390569" y="5080249"/>
            <a:ext cx="682171" cy="430893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3869873" y="3593500"/>
            <a:ext cx="711200" cy="429079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6703785" y="4837593"/>
            <a:ext cx="716644" cy="394606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3791853" y="3302310"/>
            <a:ext cx="698503" cy="425450"/>
          </a:xfrm>
          <a:prstGeom prst="ellipse">
            <a:avLst/>
          </a:prstGeom>
          <a:noFill/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51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C2. </a:t>
            </a:r>
            <a:r>
              <a:rPr kumimoji="1" lang="ja-JP" altLang="en-US" dirty="0" smtClean="0"/>
              <a:t>メッセージの投稿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受け取った文字列をデータベースに保存する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メッセージオブジェクト生成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Database</a:t>
            </a:r>
            <a:r>
              <a:rPr lang="ja-JP" altLang="en-US" dirty="0" smtClean="0"/>
              <a:t>に保存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6231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C2. </a:t>
            </a:r>
            <a:r>
              <a:rPr lang="ja-JP" altLang="en-US" dirty="0"/>
              <a:t>メッセージの投稿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28615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メッセージオブジェクト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Message.java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smtClean="0"/>
              <a:t>i</a:t>
            </a:r>
            <a:r>
              <a:rPr kumimoji="1" lang="en-US" altLang="ja-JP" dirty="0" smtClean="0"/>
              <a:t>d</a:t>
            </a:r>
          </a:p>
          <a:p>
            <a:pPr lvl="2"/>
            <a:r>
              <a:rPr lang="ja-JP" altLang="en-US" dirty="0" smtClean="0"/>
              <a:t>全メッセージで一意な</a:t>
            </a:r>
            <a:r>
              <a:rPr lang="en-US" altLang="ja-JP" dirty="0" smtClean="0"/>
              <a:t>ID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userId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このメッセージを投稿したユーザ</a:t>
            </a:r>
            <a:r>
              <a:rPr lang="en-US" altLang="ja-JP" dirty="0" smtClean="0"/>
              <a:t>ID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text</a:t>
            </a:r>
          </a:p>
          <a:p>
            <a:pPr lvl="2"/>
            <a:r>
              <a:rPr kumimoji="1" lang="ja-JP" altLang="en-US" dirty="0" smtClean="0"/>
              <a:t>投稿したメッセージ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profilePictureUrl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このメッセージを投稿した</a:t>
            </a:r>
            <a:r>
              <a:rPr lang="ja-JP" altLang="en-US" dirty="0" smtClean="0"/>
              <a:t>ユーザのプロフィール画像の</a:t>
            </a:r>
            <a:r>
              <a:rPr lang="en-US" altLang="ja-JP" dirty="0" smtClean="0"/>
              <a:t>URL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localDateTime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このメッセージを保存した時間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498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C2. </a:t>
            </a:r>
            <a:r>
              <a:rPr kumimoji="1" lang="ja-JP" altLang="en-US" dirty="0" smtClean="0"/>
              <a:t>メッセージの投稿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56597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MessageService#createMessage</a:t>
            </a:r>
            <a:endParaRPr lang="en-US" altLang="ja-JP" dirty="0" smtClean="0"/>
          </a:p>
        </p:txBody>
      </p:sp>
      <p:pic>
        <p:nvPicPr>
          <p:cNvPr id="7" name="図 6" descr="message-servi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798"/>
            <a:ext cx="9144000" cy="3311912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1142998" y="3320143"/>
            <a:ext cx="5400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142997" y="3545111"/>
            <a:ext cx="89999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1142998" y="3771886"/>
            <a:ext cx="71999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1142997" y="4007732"/>
            <a:ext cx="187199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142999" y="4252649"/>
            <a:ext cx="151199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56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C2. </a:t>
            </a:r>
            <a:r>
              <a:rPr kumimoji="1" lang="ja-JP" altLang="en-US" dirty="0" smtClean="0"/>
              <a:t>メッセージの投稿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56597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MessageService#createMessage</a:t>
            </a:r>
            <a:endParaRPr lang="en-US" altLang="ja-JP" dirty="0" smtClean="0"/>
          </a:p>
        </p:txBody>
      </p:sp>
      <p:pic>
        <p:nvPicPr>
          <p:cNvPr id="7" name="図 6" descr="message-servi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798"/>
            <a:ext cx="9144000" cy="3311912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1142998" y="3320143"/>
            <a:ext cx="5400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142997" y="3545111"/>
            <a:ext cx="89999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1142998" y="3771886"/>
            <a:ext cx="71999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1142997" y="4007732"/>
            <a:ext cx="187199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142999" y="4252649"/>
            <a:ext cx="151199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上矢印 14"/>
          <p:cNvSpPr/>
          <p:nvPr/>
        </p:nvSpPr>
        <p:spPr>
          <a:xfrm rot="19899758">
            <a:off x="1294428" y="2886605"/>
            <a:ext cx="495300" cy="308233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286000" y="5621363"/>
            <a:ext cx="3966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>
                <a:latin typeface="+mn-ea"/>
              </a:rPr>
              <a:t>カーソルを合わせて</a:t>
            </a:r>
            <a:r>
              <a:rPr kumimoji="1" lang="en-US" altLang="ja-JP" sz="2800" b="1" dirty="0" smtClean="0">
                <a:latin typeface="+mn-ea"/>
              </a:rPr>
              <a:t> F3</a:t>
            </a:r>
            <a:endParaRPr kumimoji="1" lang="ja-JP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89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インストール確認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Windows</a:t>
            </a:r>
          </a:p>
          <a:p>
            <a:pPr lvl="1"/>
            <a:r>
              <a:rPr lang="ja-JP" altLang="en-US" dirty="0" smtClean="0"/>
              <a:t>コマンドプロントを起動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 smtClean="0"/>
              <a:t>Mac</a:t>
            </a:r>
          </a:p>
          <a:p>
            <a:pPr lvl="1"/>
            <a:r>
              <a:rPr lang="ja-JP" altLang="en-US" dirty="0" smtClean="0"/>
              <a:t>ターミナルを起動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確認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java -version</a:t>
            </a:r>
          </a:p>
        </p:txBody>
      </p:sp>
    </p:spTree>
    <p:extLst>
      <p:ext uri="{BB962C8B-B14F-4D97-AF65-F5344CB8AC3E}">
        <p14:creationId xmlns:p14="http://schemas.microsoft.com/office/powerpoint/2010/main" val="2995707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C2. </a:t>
            </a:r>
            <a:r>
              <a:rPr lang="ja-JP" altLang="en-US" dirty="0"/>
              <a:t>メッセージの投稿</a:t>
            </a:r>
            <a:endParaRPr kumimoji="1"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794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getter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setter</a:t>
            </a:r>
            <a:r>
              <a:rPr kumimoji="1" lang="ja-JP" altLang="en-US" dirty="0" smtClean="0"/>
              <a:t>生成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Windows</a:t>
            </a:r>
          </a:p>
          <a:p>
            <a:pPr marL="457200" lvl="1" indent="0">
              <a:buNone/>
            </a:pPr>
            <a:r>
              <a:rPr lang="en-US" altLang="ja-JP" dirty="0"/>
              <a:t>Alt + Shift + </a:t>
            </a:r>
            <a:r>
              <a:rPr lang="en-US" altLang="ja-JP" dirty="0" smtClean="0"/>
              <a:t>s 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ja-JP" altLang="en-US" dirty="0" smtClean="0"/>
              <a:t>クイックメニュー</a:t>
            </a:r>
            <a:r>
              <a:rPr lang="ja-JP" altLang="en-US" dirty="0"/>
              <a:t>を開き</a:t>
            </a:r>
            <a:r>
              <a:rPr lang="ja-JP" altLang="en-US" dirty="0" smtClean="0"/>
              <a:t>、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en-US" altLang="ja-JP" dirty="0" smtClean="0"/>
              <a:t>Generate </a:t>
            </a:r>
            <a:r>
              <a:rPr lang="en-US" altLang="ja-JP" dirty="0"/>
              <a:t>getters and setters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en-US" altLang="ja-JP" dirty="0" smtClean="0"/>
              <a:t>Mac</a:t>
            </a:r>
          </a:p>
          <a:p>
            <a:pPr marL="457200" lvl="1" indent="0">
              <a:buNone/>
            </a:pPr>
            <a:r>
              <a:rPr lang="en-US" altLang="ja-JP" dirty="0"/>
              <a:t>Alt + </a:t>
            </a:r>
            <a:r>
              <a:rPr lang="en-US" altLang="ja-JP" dirty="0" err="1" smtClean="0"/>
              <a:t>Cmd</a:t>
            </a:r>
            <a:r>
              <a:rPr lang="en-US" altLang="ja-JP" dirty="0" smtClean="0"/>
              <a:t> </a:t>
            </a:r>
            <a:r>
              <a:rPr lang="en-US" altLang="ja-JP" dirty="0"/>
              <a:t>+ </a:t>
            </a:r>
            <a:r>
              <a:rPr lang="en-US" altLang="ja-JP" dirty="0" smtClean="0"/>
              <a:t>s 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ja-JP" altLang="en-US" dirty="0" smtClean="0"/>
              <a:t>クイックメニュー</a:t>
            </a:r>
            <a:r>
              <a:rPr lang="ja-JP" altLang="en-US" dirty="0"/>
              <a:t>を開き</a:t>
            </a:r>
            <a:r>
              <a:rPr lang="ja-JP" altLang="en-US" dirty="0" smtClean="0"/>
              <a:t>、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en-US" altLang="ja-JP" dirty="0" smtClean="0"/>
              <a:t>Generate </a:t>
            </a:r>
            <a:r>
              <a:rPr lang="en-US" altLang="ja-JP" dirty="0"/>
              <a:t>getters and setters</a:t>
            </a:r>
            <a:r>
              <a:rPr lang="ja-JP" altLang="en-US" dirty="0"/>
              <a:t>を選択</a:t>
            </a:r>
            <a:endParaRPr kumimoji="1" lang="ja-JP" altLang="en-US" dirty="0"/>
          </a:p>
        </p:txBody>
      </p:sp>
      <p:pic>
        <p:nvPicPr>
          <p:cNvPr id="8" name="図 7" descr="message-bef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26" y="1453922"/>
            <a:ext cx="4432300" cy="276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66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C2. </a:t>
            </a:r>
            <a:r>
              <a:rPr kumimoji="1" lang="ja-JP" altLang="en-US" dirty="0" smtClean="0"/>
              <a:t>メッセージの投稿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MessageDatabase</a:t>
            </a:r>
            <a:endParaRPr lang="en-US" altLang="ja-JP" dirty="0" smtClean="0"/>
          </a:p>
          <a:p>
            <a:pPr lvl="1"/>
            <a:r>
              <a:rPr lang="en-US" altLang="ja-JP" dirty="0"/>
              <a:t>Database</a:t>
            </a:r>
            <a:r>
              <a:rPr lang="ja-JP" altLang="en-US" dirty="0"/>
              <a:t>を操作する</a:t>
            </a:r>
            <a:r>
              <a:rPr lang="en-US" altLang="ja-JP" dirty="0" smtClean="0"/>
              <a:t>API</a:t>
            </a:r>
          </a:p>
        </p:txBody>
      </p:sp>
      <p:pic>
        <p:nvPicPr>
          <p:cNvPr id="6" name="図 5" descr="message-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571750"/>
            <a:ext cx="8267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3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D.E. </a:t>
            </a:r>
            <a:r>
              <a:rPr kumimoji="1" lang="ja-JP" altLang="en-US" dirty="0" smtClean="0"/>
              <a:t>メッセージの削除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MessageController</a:t>
            </a:r>
            <a:endParaRPr kumimoji="1" lang="en-US" altLang="ja-JP" dirty="0" smtClean="0"/>
          </a:p>
          <a:p>
            <a:r>
              <a:rPr lang="en-US" altLang="ja-JP" dirty="0" err="1" smtClean="0"/>
              <a:t>MessageService</a:t>
            </a:r>
            <a:endParaRPr lang="en-US" altLang="ja-JP" dirty="0" smtClean="0"/>
          </a:p>
          <a:p>
            <a:r>
              <a:rPr kumimoji="1" lang="en-US" altLang="ja-JP" dirty="0" err="1" smtClean="0"/>
              <a:t>MessageDatabase</a:t>
            </a:r>
            <a:endParaRPr kumimoji="1" lang="en-US" altLang="ja-JP" dirty="0" smtClean="0"/>
          </a:p>
          <a:p>
            <a:r>
              <a:rPr lang="en-US" altLang="ja-JP" dirty="0" err="1" smtClean="0"/>
              <a:t>index.html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これらを使って実装してみてください</a:t>
            </a:r>
            <a:endParaRPr kumimoji="1" lang="en-US" altLang="ja-JP" dirty="0" smtClean="0"/>
          </a:p>
          <a:p>
            <a:pPr marL="457200" lvl="1" indent="0">
              <a:buNone/>
            </a:pPr>
            <a:r>
              <a:rPr lang="en-US" altLang="ja-JP" dirty="0" smtClean="0">
                <a:solidFill>
                  <a:srgbClr val="FF0000"/>
                </a:solidFill>
              </a:rPr>
              <a:t>※</a:t>
            </a:r>
            <a:r>
              <a:rPr lang="en-US" altLang="ja-JP" dirty="0" err="1" smtClean="0">
                <a:solidFill>
                  <a:srgbClr val="FF0000"/>
                </a:solidFill>
              </a:rPr>
              <a:t>MessageDatabase</a:t>
            </a:r>
            <a:r>
              <a:rPr lang="ja-JP" altLang="en-US" dirty="0" smtClean="0">
                <a:solidFill>
                  <a:srgbClr val="FF0000"/>
                </a:solidFill>
              </a:rPr>
              <a:t>の中身は変更しないで下さい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0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発展課題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空文字メッセージの投稿禁止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１分以内の同じメッセージの投稿禁止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自分で</a:t>
            </a:r>
            <a:r>
              <a:rPr lang="en-US" altLang="ja-JP" dirty="0" smtClean="0"/>
              <a:t>Facebook Developer</a:t>
            </a:r>
            <a:r>
              <a:rPr lang="ja-JP" altLang="en-US" dirty="0" smtClean="0"/>
              <a:t>に登録し、自分のアプリとしてデプロイを行う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Twitter</a:t>
            </a:r>
            <a:r>
              <a:rPr lang="ja-JP" altLang="en-US" dirty="0" smtClean="0"/>
              <a:t>など他の認証機構との接続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※</a:t>
            </a:r>
            <a:r>
              <a:rPr lang="en-US" altLang="ja-JP" dirty="0" err="1"/>
              <a:t>Github</a:t>
            </a:r>
            <a:r>
              <a:rPr lang="ja-JP" altLang="en-US" dirty="0"/>
              <a:t>から</a:t>
            </a:r>
            <a:r>
              <a:rPr lang="en-US" altLang="ja-JP" dirty="0" smtClean="0"/>
              <a:t>fork</a:t>
            </a:r>
            <a:r>
              <a:rPr lang="ja-JP" altLang="en-US" dirty="0" smtClean="0"/>
              <a:t>してから進めてください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995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すべての課題をクリアした方へ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171700"/>
            <a:ext cx="3238500" cy="25019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29483" y="4747403"/>
            <a:ext cx="795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GEEKSCHOOL “Java</a:t>
            </a:r>
            <a:r>
              <a:rPr lang="ja-JP" altLang="en-US" sz="2400" b="1" dirty="0" smtClean="0"/>
              <a:t>による</a:t>
            </a:r>
            <a:r>
              <a:rPr kumimoji="1" lang="en-US" altLang="ja-JP" sz="2400" b="1" dirty="0" smtClean="0"/>
              <a:t>Web</a:t>
            </a:r>
            <a:r>
              <a:rPr kumimoji="1" lang="ja-JP" altLang="en-US" sz="2400" b="1" dirty="0" smtClean="0"/>
              <a:t>開発</a:t>
            </a:r>
            <a:r>
              <a:rPr lang="ja-JP" altLang="ja-JP" sz="2400" b="1" dirty="0"/>
              <a:t>　</a:t>
            </a:r>
            <a:r>
              <a:rPr lang="ja-JP" altLang="en-US" sz="2400" b="1" dirty="0" smtClean="0"/>
              <a:t>全課題修了証</a:t>
            </a:r>
            <a:r>
              <a:rPr lang="en-US" altLang="ja-JP" sz="2400" b="1" dirty="0" smtClean="0"/>
              <a:t>”</a:t>
            </a:r>
            <a:endParaRPr kumimoji="1" lang="ja-JP" altLang="en-US" sz="24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60620" y="5315373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受講日から</a:t>
            </a:r>
            <a:r>
              <a:rPr lang="en-US" altLang="ja-JP" dirty="0" smtClean="0"/>
              <a:t>2</a:t>
            </a:r>
            <a:r>
              <a:rPr lang="ja-JP" altLang="en-US" dirty="0" smtClean="0"/>
              <a:t>ヶ月以内</a:t>
            </a:r>
            <a:r>
              <a:rPr lang="en-US" altLang="ja-JP" dirty="0" smtClean="0"/>
              <a:t> (7/14</a:t>
            </a:r>
            <a:r>
              <a:rPr lang="ja-JP" altLang="en-US" dirty="0" smtClean="0"/>
              <a:t>まで）。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課題をクリアした方は申告をお願いします。</a:t>
            </a:r>
            <a:endParaRPr lang="en-US" altLang="ja-JP" dirty="0" smtClean="0"/>
          </a:p>
          <a:p>
            <a:r>
              <a:rPr kumimoji="1" lang="en-US" altLang="ja-JP" dirty="0" smtClean="0"/>
              <a:t>※PDF</a:t>
            </a:r>
            <a:r>
              <a:rPr kumimoji="1" lang="ja-JP" altLang="en-US" dirty="0" smtClean="0"/>
              <a:t>での発送になります。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D5D83-D14B-FF4E-9F62-88EAFC7BE68F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025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使用技術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924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Facebook4J</a:t>
            </a:r>
          </a:p>
          <a:p>
            <a:pPr lvl="1"/>
            <a:r>
              <a:rPr lang="en-US" altLang="ja-JP" dirty="0">
                <a:hlinkClick r:id="rId2"/>
              </a:rPr>
              <a:t>http://facebook4j.org/ja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en-US" altLang="ja-JP" dirty="0" smtClean="0"/>
              <a:t>Spring Boot</a:t>
            </a:r>
          </a:p>
          <a:p>
            <a:pPr lvl="1"/>
            <a:r>
              <a:rPr lang="en-US" altLang="ja-JP" dirty="0">
                <a:hlinkClick r:id="rId3"/>
              </a:rPr>
              <a:t>http://docs.spring.io/spring-boot/docs/current/reference/htmlsingle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/>
          </a:p>
          <a:p>
            <a:r>
              <a:rPr kumimoji="1" lang="en-US" altLang="ja-JP" dirty="0" smtClean="0"/>
              <a:t>Spring MVC</a:t>
            </a:r>
          </a:p>
          <a:p>
            <a:pPr lvl="1"/>
            <a:r>
              <a:rPr lang="en-US" altLang="ja-JP" dirty="0">
                <a:hlinkClick r:id="rId4"/>
              </a:rPr>
              <a:t>http://docs.spring.io/spring/docs/current/spring-framework-reference/html/</a:t>
            </a:r>
            <a:r>
              <a:rPr lang="en-US" altLang="ja-JP" dirty="0" smtClean="0">
                <a:hlinkClick r:id="rId4"/>
              </a:rPr>
              <a:t>mvc.html</a:t>
            </a:r>
            <a:endParaRPr lang="en-US" altLang="ja-JP" dirty="0"/>
          </a:p>
          <a:p>
            <a:r>
              <a:rPr kumimoji="1" lang="en-US" altLang="ja-JP" dirty="0" err="1" smtClean="0"/>
              <a:t>Thymeleaf</a:t>
            </a:r>
            <a:endParaRPr kumimoji="1" lang="en-US" altLang="ja-JP" dirty="0" smtClean="0"/>
          </a:p>
          <a:p>
            <a:pPr lvl="1"/>
            <a:r>
              <a:rPr lang="en-US" altLang="ja-JP" dirty="0">
                <a:hlinkClick r:id="rId5"/>
              </a:rPr>
              <a:t>http://www.thymeleaf.org/doc/tutorials/2.1/</a:t>
            </a:r>
            <a:r>
              <a:rPr lang="en-US" altLang="ja-JP" dirty="0" smtClean="0">
                <a:hlinkClick r:id="rId5"/>
              </a:rPr>
              <a:t>usingthymeleaf_ja.html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5493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を起動してください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はどこでも大丈夫です</a:t>
            </a:r>
            <a:endParaRPr kumimoji="1" lang="ja-JP" altLang="en-US" dirty="0"/>
          </a:p>
        </p:txBody>
      </p:sp>
      <p:pic>
        <p:nvPicPr>
          <p:cNvPr id="7" name="図 6" descr="worksp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0" y="2391097"/>
            <a:ext cx="7531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2484194" cy="1789695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File</a:t>
            </a:r>
          </a:p>
          <a:p>
            <a:pPr marL="0" indent="0">
              <a:buNone/>
            </a:pPr>
            <a:r>
              <a:rPr lang="en-US" altLang="ja-JP" dirty="0"/>
              <a:t>　</a:t>
            </a:r>
            <a:r>
              <a:rPr kumimoji="1" lang="en-US" altLang="ja-JP" dirty="0" smtClean="0"/>
              <a:t>&gt; New</a:t>
            </a:r>
          </a:p>
          <a:p>
            <a:pPr marL="0" indent="0">
              <a:buNone/>
            </a:pPr>
            <a:r>
              <a:rPr lang="en-US" altLang="ja-JP" dirty="0"/>
              <a:t>　</a:t>
            </a:r>
            <a:r>
              <a:rPr kumimoji="1" lang="en-US" altLang="ja-JP" dirty="0" smtClean="0"/>
              <a:t>&gt; Other...</a:t>
            </a:r>
            <a:endParaRPr kumimoji="1" lang="ja-JP" altLang="en-US" dirty="0"/>
          </a:p>
        </p:txBody>
      </p:sp>
      <p:pic>
        <p:nvPicPr>
          <p:cNvPr id="5" name="図 4" descr="create-pro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0" y="1631950"/>
            <a:ext cx="6064250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Maven</a:t>
            </a:r>
          </a:p>
          <a:p>
            <a:pPr marL="0" indent="0">
              <a:buNone/>
            </a:pPr>
            <a:r>
              <a:rPr lang="ja-JP" altLang="ja-JP" dirty="0"/>
              <a:t>　</a:t>
            </a:r>
            <a:r>
              <a:rPr kumimoji="1" lang="en-US" altLang="ja-JP" dirty="0" smtClean="0"/>
              <a:t>&gt; Maven Project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r>
              <a:rPr kumimoji="1" lang="en-US" altLang="ja-JP" dirty="0" smtClean="0"/>
              <a:t>Next</a:t>
            </a:r>
            <a:r>
              <a:rPr kumimoji="1" lang="ja-JP" altLang="en-US" dirty="0" smtClean="0"/>
              <a:t>ボタン</a:t>
            </a:r>
            <a:endParaRPr kumimoji="1" lang="ja-JP" altLang="en-US" dirty="0"/>
          </a:p>
        </p:txBody>
      </p:sp>
      <p:pic>
        <p:nvPicPr>
          <p:cNvPr id="6" name="図 5" descr="create-project-mav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99" y="1600200"/>
            <a:ext cx="4159250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変更せずに</a:t>
            </a:r>
            <a:r>
              <a:rPr lang="en-US" altLang="ja-JP" dirty="0" smtClean="0"/>
              <a:t>Next</a:t>
            </a:r>
            <a:r>
              <a:rPr lang="ja-JP" altLang="en-US" dirty="0" smtClean="0"/>
              <a:t>ボタン</a:t>
            </a:r>
            <a:endParaRPr kumimoji="1" lang="ja-JP" altLang="en-US" dirty="0"/>
          </a:p>
        </p:txBody>
      </p:sp>
      <p:pic>
        <p:nvPicPr>
          <p:cNvPr id="4" name="図 3" descr="create-project-maven-local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145701"/>
            <a:ext cx="78359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Ware">
  <a:themeElements>
    <a:clrScheme name="リゾート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Level">
      <a:majorFont>
        <a:latin typeface="メイリオ"/>
        <a:ea typeface="メイリオ"/>
        <a:cs typeface="メイリオ"/>
      </a:majorFont>
      <a:minorFont>
        <a:latin typeface="メイリオ"/>
        <a:ea typeface="メイリオ"/>
        <a:cs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atWare.thmx</Template>
  <TotalTime>4678</TotalTime>
  <Words>1099</Words>
  <Application>Microsoft Macintosh PowerPoint</Application>
  <PresentationFormat>画面に合わせる (4:3)</PresentationFormat>
  <Paragraphs>285</Paragraphs>
  <Slides>55</Slides>
  <Notes>16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56" baseType="lpstr">
      <vt:lpstr>atWare</vt:lpstr>
      <vt:lpstr> いまどきWEB開発 ハンズオン</vt:lpstr>
      <vt:lpstr>目標</vt:lpstr>
      <vt:lpstr>ハンズオン流れ</vt:lpstr>
      <vt:lpstr>はじめの一歩(Hello World)</vt:lpstr>
      <vt:lpstr>Javaインストール確認</vt:lpstr>
      <vt:lpstr>Eclipseを起動してください</vt:lpstr>
      <vt:lpstr>プロジェクト作成</vt:lpstr>
      <vt:lpstr>プロジェクト作成</vt:lpstr>
      <vt:lpstr>プロジェクト作成</vt:lpstr>
      <vt:lpstr>プロジェクト作成</vt:lpstr>
      <vt:lpstr>プロジェクト作成</vt:lpstr>
      <vt:lpstr>プロジェクト作成 終了</vt:lpstr>
      <vt:lpstr>pom修正</vt:lpstr>
      <vt:lpstr>pom修正</vt:lpstr>
      <vt:lpstr>pom修正</vt:lpstr>
      <vt:lpstr>pom修正</vt:lpstr>
      <vt:lpstr>pom修正</vt:lpstr>
      <vt:lpstr>pom修正</vt:lpstr>
      <vt:lpstr>PowerPoint プレゼンテーション</vt:lpstr>
      <vt:lpstr>Controller作成</vt:lpstr>
      <vt:lpstr>Controller作成</vt:lpstr>
      <vt:lpstr>Controller作成</vt:lpstr>
      <vt:lpstr>Service作成</vt:lpstr>
      <vt:lpstr>Service作成</vt:lpstr>
      <vt:lpstr>Service作成</vt:lpstr>
      <vt:lpstr>Application作成</vt:lpstr>
      <vt:lpstr>Application作成</vt:lpstr>
      <vt:lpstr>実行しましょう</vt:lpstr>
      <vt:lpstr>実行しましょう</vt:lpstr>
      <vt:lpstr>実行しましょう</vt:lpstr>
      <vt:lpstr>終了しましょう</vt:lpstr>
      <vt:lpstr>簡単なチャットアプリ作成</vt:lpstr>
      <vt:lpstr>PowerPoint プレゼンテーション</vt:lpstr>
      <vt:lpstr>チャットを作成しよう！</vt:lpstr>
      <vt:lpstr>やっていくこと</vt:lpstr>
      <vt:lpstr>A. 外部サービスを使った認証</vt:lpstr>
      <vt:lpstr>A. 外部サービスを使った認証</vt:lpstr>
      <vt:lpstr>A. 外部サービスを使った認証</vt:lpstr>
      <vt:lpstr>A. 外部サービスを使った認証</vt:lpstr>
      <vt:lpstr>B. 名前とプロフィール画像表示</vt:lpstr>
      <vt:lpstr>B. 名前とプロフィール画像表示</vt:lpstr>
      <vt:lpstr>B. 名前とプロフィール画像表示</vt:lpstr>
      <vt:lpstr>C. メッセージの投稿</vt:lpstr>
      <vt:lpstr>C. メッセージ投稿</vt:lpstr>
      <vt:lpstr>C1. メッセージの投稿</vt:lpstr>
      <vt:lpstr>C2. メッセージの投稿</vt:lpstr>
      <vt:lpstr>C2. メッセージの投稿</vt:lpstr>
      <vt:lpstr>C2. メッセージの投稿</vt:lpstr>
      <vt:lpstr>C2. メッセージの投稿</vt:lpstr>
      <vt:lpstr>C2. メッセージの投稿</vt:lpstr>
      <vt:lpstr>C2. メッセージの投稿</vt:lpstr>
      <vt:lpstr>D.E. メッセージの削除</vt:lpstr>
      <vt:lpstr>発展課題</vt:lpstr>
      <vt:lpstr>すべての課題をクリアした方へ</vt:lpstr>
      <vt:lpstr>使用技術</vt:lpstr>
    </vt:vector>
  </TitlesOfParts>
  <Company>atWare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PI2 ハンズオン IoTなSomething</dc:title>
  <dc:creator>Fuwa Takayuki</dc:creator>
  <cp:lastModifiedBy>矢納 正浩</cp:lastModifiedBy>
  <cp:revision>254</cp:revision>
  <dcterms:created xsi:type="dcterms:W3CDTF">2015-04-21T12:41:13Z</dcterms:created>
  <dcterms:modified xsi:type="dcterms:W3CDTF">2015-05-14T08:49:38Z</dcterms:modified>
</cp:coreProperties>
</file>